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8288000" cy="10287000"/>
  <p:notesSz cx="6858000" cy="9144000"/>
  <p:embeddedFontLst>
    <p:embeddedFont>
      <p:font typeface="Proxima Nova" panose="020B0604020202020204" charset="0"/>
      <p:regular r:id="rId18"/>
    </p:embeddedFont>
    <p:embeddedFont>
      <p:font typeface="Proxima Nova Bold" panose="020B0604020202020204" charset="0"/>
      <p:regular r:id="rId19"/>
    </p:embeddedFont>
    <p:embeddedFont>
      <p:font typeface="Proxima Nova Italics" panose="020B0604020202020204"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0F6FD4-6C82-6314-939F-C66B09449BDD}" v="87" dt="2026-05-04T18:50:52.772"/>
    <p1510:client id="{F2E925AA-B740-1CE8-DEFD-A9F8A0787B91}" v="50" dt="2026-05-03T05:35:52.1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netseccom.com" TargetMode="External"/><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7.sv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5.svg"/><Relationship Id="rId4" Type="http://schemas.openxmlformats.org/officeDocument/2006/relationships/image" Target="../media/image8.svg"/></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7.sv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5.svg"/><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5.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image" Target="../media/image3.svg"/></Relationships>
</file>

<file path=ppt/slides/_rels/slide5.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5.png"/><Relationship Id="rId7" Type="http://schemas.openxmlformats.org/officeDocument/2006/relationships/image" Target="../media/image12.sv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sv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7.svg"/><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7.svg"/><Relationship Id="rId1" Type="http://schemas.openxmlformats.org/officeDocument/2006/relationships/slideLayout" Target="../slideLayouts/slideLayout7.xml"/><Relationship Id="rId5" Type="http://schemas.openxmlformats.org/officeDocument/2006/relationships/image" Target="../media/image19.svg"/><Relationship Id="rId4" Type="http://schemas.openxmlformats.org/officeDocument/2006/relationships/image" Target="../media/image8.svg"/></Relationships>
</file>

<file path=ppt/slides/_rels/slide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3.svg"/><Relationship Id="rId4" Type="http://schemas.openxmlformats.org/officeDocument/2006/relationships/image" Target="../media/image3.svg"/></Relationships>
</file>

<file path=ppt/slides/_rels/slide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svg"/><Relationship Id="rId1" Type="http://schemas.openxmlformats.org/officeDocument/2006/relationships/slideLayout" Target="../slideLayouts/slideLayout7.xml"/><Relationship Id="rId5" Type="http://schemas.openxmlformats.org/officeDocument/2006/relationships/image" Target="../media/image17.svg"/><Relationship Id="rId4" Type="http://schemas.openxmlformats.org/officeDocument/2006/relationships/image" Target="../media/image20.svg"/></Relationships>
</file>

<file path=ppt/slides/_rels/slide1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1.svg"/><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19.svg"/></Relationships>
</file>

<file path=ppt/slides/_rels/slide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7.svg"/><Relationship Id="rId1" Type="http://schemas.openxmlformats.org/officeDocument/2006/relationships/slideLayout" Target="../slideLayouts/slideLayout7.xml"/><Relationship Id="rId5" Type="http://schemas.openxmlformats.org/officeDocument/2006/relationships/image" Target="../media/image9.svg"/><Relationship Id="rId4" Type="http://schemas.openxmlformats.org/officeDocument/2006/relationships/image" Target="../media/image5.svg"/></Relationships>
</file>

<file path=ppt/slides/_rels/slide12.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1.svg"/><Relationship Id="rId7" Type="http://schemas.openxmlformats.org/officeDocument/2006/relationships/image" Target="../media/image5.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image" Target="../media/image3.svg"/></Relationships>
</file>

<file path=ppt/slides/_rels/slide1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9.sv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3.svg"/><Relationship Id="rId4" Type="http://schemas.openxmlformats.org/officeDocument/2006/relationships/image" Target="../media/image7.svg"/></Relationships>
</file>

<file path=ppt/slides/_rels/slide1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7.svg"/><Relationship Id="rId4" Type="http://schemas.openxmlformats.org/officeDocument/2006/relationships/image" Target="../media/image11.svg"/></Relationships>
</file>

<file path=ppt/slides/_rels/slide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svg"/><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4.svg"/></Relationships>
</file>

<file path=ppt/slides/_rels/slide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1.sv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3.svg"/><Relationship Id="rId4" Type="http://schemas.openxmlformats.org/officeDocument/2006/relationships/image" Target="../media/image1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F4ED8"/>
        </a:solidFill>
        <a:effectLst/>
      </p:bgPr>
    </p:bg>
    <p:spTree>
      <p:nvGrpSpPr>
        <p:cNvPr id="1" name=""/>
        <p:cNvGrpSpPr/>
        <p:nvPr/>
      </p:nvGrpSpPr>
      <p:grpSpPr>
        <a:xfrm>
          <a:off x="0" y="0"/>
          <a:ext cx="0" cy="0"/>
          <a:chOff x="0" y="0"/>
          <a:chExt cx="0" cy="0"/>
        </a:xfrm>
      </p:grpSpPr>
      <p:sp>
        <p:nvSpPr>
          <p:cNvPr id="2" name="Freeform 2"/>
          <p:cNvSpPr/>
          <p:nvPr/>
        </p:nvSpPr>
        <p:spPr>
          <a:xfrm>
            <a:off x="-2703" y="6173968"/>
            <a:ext cx="6503276" cy="4114800"/>
          </a:xfrm>
          <a:custGeom>
            <a:avLst/>
            <a:gdLst/>
            <a:ahLst/>
            <a:cxnLst/>
            <a:rect l="l" t="t" r="r" b="b"/>
            <a:pathLst>
              <a:path w="6503276" h="4114800">
                <a:moveTo>
                  <a:pt x="0" y="0"/>
                </a:moveTo>
                <a:lnTo>
                  <a:pt x="6503276" y="0"/>
                </a:lnTo>
                <a:lnTo>
                  <a:pt x="6503276"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a:off x="3388143" y="2877493"/>
            <a:ext cx="2814723" cy="4539876"/>
          </a:xfrm>
          <a:custGeom>
            <a:avLst/>
            <a:gdLst/>
            <a:ahLst/>
            <a:cxnLst/>
            <a:rect l="l" t="t" r="r" b="b"/>
            <a:pathLst>
              <a:path w="2814723" h="4539876">
                <a:moveTo>
                  <a:pt x="0" y="0"/>
                </a:moveTo>
                <a:lnTo>
                  <a:pt x="2814724" y="0"/>
                </a:lnTo>
                <a:lnTo>
                  <a:pt x="2814724" y="4539876"/>
                </a:lnTo>
                <a:lnTo>
                  <a:pt x="0" y="4539876"/>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7123718" y="5633373"/>
            <a:ext cx="4100910" cy="2878093"/>
          </a:xfrm>
          <a:custGeom>
            <a:avLst/>
            <a:gdLst/>
            <a:ahLst/>
            <a:cxnLst/>
            <a:rect l="l" t="t" r="r" b="b"/>
            <a:pathLst>
              <a:path w="4100910" h="2878093">
                <a:moveTo>
                  <a:pt x="0" y="0"/>
                </a:moveTo>
                <a:lnTo>
                  <a:pt x="4100910" y="0"/>
                </a:lnTo>
                <a:lnTo>
                  <a:pt x="4100910" y="2878094"/>
                </a:lnTo>
                <a:lnTo>
                  <a:pt x="0" y="2878094"/>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338904" y="2531709"/>
            <a:ext cx="2708287" cy="4114800"/>
          </a:xfrm>
          <a:custGeom>
            <a:avLst/>
            <a:gdLst/>
            <a:ahLst/>
            <a:cxnLst/>
            <a:rect l="l" t="t" r="r" b="b"/>
            <a:pathLst>
              <a:path w="2708287" h="4114800">
                <a:moveTo>
                  <a:pt x="0" y="0"/>
                </a:moveTo>
                <a:lnTo>
                  <a:pt x="2708286" y="0"/>
                </a:lnTo>
                <a:lnTo>
                  <a:pt x="2708286"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6" name="Freeform 6"/>
          <p:cNvSpPr/>
          <p:nvPr/>
        </p:nvSpPr>
        <p:spPr>
          <a:xfrm>
            <a:off x="3792174" y="2658"/>
            <a:ext cx="6357135" cy="4114800"/>
          </a:xfrm>
          <a:custGeom>
            <a:avLst/>
            <a:gdLst/>
            <a:ahLst/>
            <a:cxnLst/>
            <a:rect l="l" t="t" r="r" b="b"/>
            <a:pathLst>
              <a:path w="6357135" h="4114800">
                <a:moveTo>
                  <a:pt x="0" y="0"/>
                </a:moveTo>
                <a:lnTo>
                  <a:pt x="6357135" y="0"/>
                </a:lnTo>
                <a:lnTo>
                  <a:pt x="6357135" y="4114800"/>
                </a:lnTo>
                <a:lnTo>
                  <a:pt x="0" y="4114800"/>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8" name="Freeform 8"/>
          <p:cNvSpPr/>
          <p:nvPr/>
        </p:nvSpPr>
        <p:spPr>
          <a:xfrm>
            <a:off x="9656326" y="-7056"/>
            <a:ext cx="5413519" cy="5413519"/>
          </a:xfrm>
          <a:custGeom>
            <a:avLst/>
            <a:gdLst/>
            <a:ahLst/>
            <a:cxnLst/>
            <a:rect l="l" t="t" r="r" b="b"/>
            <a:pathLst>
              <a:path w="5413519" h="5413519">
                <a:moveTo>
                  <a:pt x="0" y="0"/>
                </a:moveTo>
                <a:lnTo>
                  <a:pt x="5413519" y="0"/>
                </a:lnTo>
                <a:lnTo>
                  <a:pt x="5413519" y="5413519"/>
                </a:lnTo>
                <a:lnTo>
                  <a:pt x="0" y="5413519"/>
                </a:lnTo>
                <a:lnTo>
                  <a:pt x="0" y="0"/>
                </a:lnTo>
                <a:close/>
              </a:path>
            </a:pathLst>
          </a:custGeom>
          <a:blipFill>
            <a:blip r:embed="rId7"/>
            <a:stretch>
              <a:fillRect/>
            </a:stretch>
          </a:blipFill>
        </p:spPr>
      </p:sp>
      <p:sp>
        <p:nvSpPr>
          <p:cNvPr id="9" name="TextBox 9"/>
          <p:cNvSpPr txBox="1"/>
          <p:nvPr/>
        </p:nvSpPr>
        <p:spPr>
          <a:xfrm>
            <a:off x="11235928" y="5073596"/>
            <a:ext cx="3629238" cy="332867"/>
          </a:xfrm>
          <a:prstGeom prst="rect">
            <a:avLst/>
          </a:prstGeom>
        </p:spPr>
        <p:txBody>
          <a:bodyPr lIns="0" tIns="0" rIns="0" bIns="0" rtlCol="0" anchor="t">
            <a:spAutoFit/>
          </a:bodyPr>
          <a:lstStyle/>
          <a:p>
            <a:pPr algn="l">
              <a:lnSpc>
                <a:spcPts val="2463"/>
              </a:lnSpc>
            </a:pPr>
            <a:r>
              <a:rPr lang="en-US" sz="2799" b="1" spc="81">
                <a:solidFill>
                  <a:srgbClr val="1C0140"/>
                </a:solidFill>
                <a:latin typeface="Proxima Nova Bold"/>
                <a:ea typeface="Proxima Nova Bold"/>
                <a:cs typeface="Proxima Nova Bold"/>
                <a:sym typeface="Proxima Nova Bold"/>
              </a:rPr>
              <a:t>NETSECCOM</a:t>
            </a:r>
          </a:p>
        </p:txBody>
      </p:sp>
      <p:sp>
        <p:nvSpPr>
          <p:cNvPr id="10" name="TextBox 10"/>
          <p:cNvSpPr txBox="1"/>
          <p:nvPr/>
        </p:nvSpPr>
        <p:spPr>
          <a:xfrm>
            <a:off x="14407226" y="7817002"/>
            <a:ext cx="2703270" cy="693646"/>
          </a:xfrm>
          <a:prstGeom prst="rect">
            <a:avLst/>
          </a:prstGeom>
        </p:spPr>
        <p:txBody>
          <a:bodyPr lIns="0" tIns="0" rIns="0" bIns="0" rtlCol="0" anchor="t">
            <a:spAutoFit/>
          </a:bodyPr>
          <a:lstStyle/>
          <a:p>
            <a:pPr algn="r">
              <a:lnSpc>
                <a:spcPts val="1894"/>
              </a:lnSpc>
            </a:pPr>
            <a:r>
              <a:rPr lang="en-US" sz="1353">
                <a:solidFill>
                  <a:srgbClr val="1C0140"/>
                </a:solidFill>
                <a:latin typeface="Proxima Nova"/>
                <a:ea typeface="Proxima Nova"/>
                <a:cs typeface="Proxima Nova"/>
                <a:sym typeface="Proxima Nova"/>
              </a:rPr>
              <a:t>Providing Network, Security and Computing support for small to medium sized business</a:t>
            </a:r>
          </a:p>
        </p:txBody>
      </p:sp>
      <p:sp>
        <p:nvSpPr>
          <p:cNvPr id="11" name="TextBox 11"/>
          <p:cNvSpPr txBox="1"/>
          <p:nvPr/>
        </p:nvSpPr>
        <p:spPr>
          <a:xfrm>
            <a:off x="12471033" y="8990933"/>
            <a:ext cx="4788267" cy="269168"/>
          </a:xfrm>
          <a:prstGeom prst="rect">
            <a:avLst/>
          </a:prstGeom>
        </p:spPr>
        <p:txBody>
          <a:bodyPr lIns="0" tIns="0" rIns="0" bIns="0" rtlCol="0" anchor="t">
            <a:spAutoFit/>
          </a:bodyPr>
          <a:lstStyle/>
          <a:p>
            <a:pPr algn="r">
              <a:lnSpc>
                <a:spcPts val="1909"/>
              </a:lnSpc>
            </a:pPr>
            <a:r>
              <a:rPr lang="en-US" sz="2170" i="1" u="sng" spc="62">
                <a:solidFill>
                  <a:srgbClr val="1C0140"/>
                </a:solidFill>
                <a:latin typeface="Proxima Nova Italics"/>
                <a:ea typeface="Proxima Nova Italics"/>
                <a:cs typeface="Proxima Nova Italics"/>
                <a:sym typeface="Proxima Nova Italics"/>
                <a:hlinkClick r:id="rId8" tooltip="http://www.netseccom.com"/>
              </a:rPr>
              <a:t>www.netseccom.com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FCDFF"/>
        </a:solidFill>
        <a:effectLst/>
      </p:bgPr>
    </p:bg>
    <p:spTree>
      <p:nvGrpSpPr>
        <p:cNvPr id="1" name=""/>
        <p:cNvGrpSpPr/>
        <p:nvPr/>
      </p:nvGrpSpPr>
      <p:grpSpPr>
        <a:xfrm>
          <a:off x="0" y="0"/>
          <a:ext cx="0" cy="0"/>
          <a:chOff x="0" y="0"/>
          <a:chExt cx="0" cy="0"/>
        </a:xfrm>
      </p:grpSpPr>
      <p:sp>
        <p:nvSpPr>
          <p:cNvPr id="2" name="Freeform 2"/>
          <p:cNvSpPr/>
          <p:nvPr/>
        </p:nvSpPr>
        <p:spPr>
          <a:xfrm>
            <a:off x="614913" y="-1750"/>
            <a:ext cx="2870338" cy="4902751"/>
          </a:xfrm>
          <a:custGeom>
            <a:avLst/>
            <a:gdLst/>
            <a:ahLst/>
            <a:cxnLst/>
            <a:rect l="l" t="t" r="r" b="b"/>
            <a:pathLst>
              <a:path w="2870338" h="4902751">
                <a:moveTo>
                  <a:pt x="0" y="0"/>
                </a:moveTo>
                <a:lnTo>
                  <a:pt x="2870338" y="0"/>
                </a:lnTo>
                <a:lnTo>
                  <a:pt x="2870338" y="4902751"/>
                </a:lnTo>
                <a:lnTo>
                  <a:pt x="0" y="4902751"/>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a:off x="-1733" y="4236467"/>
            <a:ext cx="5511729" cy="3868232"/>
          </a:xfrm>
          <a:custGeom>
            <a:avLst/>
            <a:gdLst/>
            <a:ahLst/>
            <a:cxnLst/>
            <a:rect l="l" t="t" r="r" b="b"/>
            <a:pathLst>
              <a:path w="5511729" h="3868232">
                <a:moveTo>
                  <a:pt x="0" y="0"/>
                </a:moveTo>
                <a:lnTo>
                  <a:pt x="5511729" y="0"/>
                </a:lnTo>
                <a:lnTo>
                  <a:pt x="5511729" y="3868232"/>
                </a:lnTo>
                <a:lnTo>
                  <a:pt x="0" y="3868232"/>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4096463" y="1028700"/>
            <a:ext cx="3841974" cy="4902751"/>
          </a:xfrm>
          <a:custGeom>
            <a:avLst/>
            <a:gdLst/>
            <a:ahLst/>
            <a:cxnLst/>
            <a:rect l="l" t="t" r="r" b="b"/>
            <a:pathLst>
              <a:path w="3841974" h="4902751">
                <a:moveTo>
                  <a:pt x="0" y="0"/>
                </a:moveTo>
                <a:lnTo>
                  <a:pt x="3841974" y="0"/>
                </a:lnTo>
                <a:lnTo>
                  <a:pt x="3841974" y="4902751"/>
                </a:lnTo>
                <a:lnTo>
                  <a:pt x="0" y="4902751"/>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3025248" y="5378478"/>
            <a:ext cx="7574475" cy="4902751"/>
          </a:xfrm>
          <a:custGeom>
            <a:avLst/>
            <a:gdLst/>
            <a:ahLst/>
            <a:cxnLst/>
            <a:rect l="l" t="t" r="r" b="b"/>
            <a:pathLst>
              <a:path w="7574475" h="4902751">
                <a:moveTo>
                  <a:pt x="0" y="0"/>
                </a:moveTo>
                <a:lnTo>
                  <a:pt x="7574475" y="0"/>
                </a:lnTo>
                <a:lnTo>
                  <a:pt x="7574475" y="4902751"/>
                </a:lnTo>
                <a:lnTo>
                  <a:pt x="0" y="4902751"/>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6" name="Freeform 6"/>
          <p:cNvSpPr/>
          <p:nvPr/>
        </p:nvSpPr>
        <p:spPr>
          <a:xfrm>
            <a:off x="7932329" y="3654559"/>
            <a:ext cx="1832956" cy="2057400"/>
          </a:xfrm>
          <a:custGeom>
            <a:avLst/>
            <a:gdLst/>
            <a:ahLst/>
            <a:cxnLst/>
            <a:rect l="l" t="t" r="r" b="b"/>
            <a:pathLst>
              <a:path w="1832956" h="2057400">
                <a:moveTo>
                  <a:pt x="0" y="0"/>
                </a:moveTo>
                <a:lnTo>
                  <a:pt x="1832957" y="0"/>
                </a:lnTo>
                <a:lnTo>
                  <a:pt x="1832957" y="2057400"/>
                </a:lnTo>
                <a:lnTo>
                  <a:pt x="0" y="2057400"/>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7" name="TextBox 7"/>
          <p:cNvSpPr txBox="1"/>
          <p:nvPr/>
        </p:nvSpPr>
        <p:spPr>
          <a:xfrm>
            <a:off x="10600303" y="2251108"/>
            <a:ext cx="6658997" cy="1409228"/>
          </a:xfrm>
          <a:prstGeom prst="rect">
            <a:avLst/>
          </a:prstGeom>
        </p:spPr>
        <p:txBody>
          <a:bodyPr lIns="0" tIns="0" rIns="0" bIns="0" rtlCol="0" anchor="t">
            <a:spAutoFit/>
          </a:bodyPr>
          <a:lstStyle/>
          <a:p>
            <a:pPr algn="l">
              <a:lnSpc>
                <a:spcPts val="10131"/>
              </a:lnSpc>
            </a:pPr>
            <a:r>
              <a:rPr lang="en-US" sz="11513" b="1" spc="-725">
                <a:solidFill>
                  <a:srgbClr val="1C0140"/>
                </a:solidFill>
                <a:latin typeface="Proxima Nova Bold"/>
                <a:ea typeface="Proxima Nova Bold"/>
                <a:cs typeface="Proxima Nova Bold"/>
                <a:sym typeface="Proxima Nova Bold"/>
              </a:rPr>
              <a:t>About us</a:t>
            </a:r>
          </a:p>
        </p:txBody>
      </p:sp>
      <p:sp>
        <p:nvSpPr>
          <p:cNvPr id="8" name="TextBox 8"/>
          <p:cNvSpPr txBox="1"/>
          <p:nvPr/>
        </p:nvSpPr>
        <p:spPr>
          <a:xfrm>
            <a:off x="10600303" y="4012761"/>
            <a:ext cx="7118580" cy="4099648"/>
          </a:xfrm>
          <a:prstGeom prst="rect">
            <a:avLst/>
          </a:prstGeom>
        </p:spPr>
        <p:txBody>
          <a:bodyPr lIns="0" tIns="0" rIns="0" bIns="0" rtlCol="0" anchor="t">
            <a:spAutoFit/>
          </a:bodyPr>
          <a:lstStyle/>
          <a:p>
            <a:pPr>
              <a:lnSpc>
                <a:spcPts val="3590"/>
              </a:lnSpc>
            </a:pPr>
            <a:r>
              <a:rPr lang="en-US" sz="2100" dirty="0" err="1">
                <a:solidFill>
                  <a:srgbClr val="1C0140"/>
                </a:solidFill>
                <a:latin typeface="Proxima Nova"/>
                <a:ea typeface="Proxima Nova"/>
                <a:cs typeface="Proxima Nova"/>
                <a:sym typeface="Proxima Nova"/>
              </a:rPr>
              <a:t>NetSecCom</a:t>
            </a:r>
            <a:r>
              <a:rPr lang="en-US" sz="2100" dirty="0">
                <a:solidFill>
                  <a:srgbClr val="1C0140"/>
                </a:solidFill>
                <a:latin typeface="Proxima Nova"/>
                <a:ea typeface="Proxima Nova"/>
                <a:cs typeface="Proxima Nova"/>
                <a:sym typeface="Proxima Nova"/>
              </a:rPr>
              <a:t> is an IT Managed Services Provider tailored to provide services relating to Networking, Information Security and Computing. We help organizations meet their IT needs by understanding what they have, what they need and what they want. Our focus is on creating custom solutions that fit our customers needs and budgets. From large full scale deployments, migrations, and cutovers to small break-fix troubleshooting NSC aims to be the one stop shop for all technical business needs.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FCDFF"/>
        </a:solidFill>
        <a:effectLst/>
      </p:bgPr>
    </p:bg>
    <p:spTree>
      <p:nvGrpSpPr>
        <p:cNvPr id="1" name=""/>
        <p:cNvGrpSpPr/>
        <p:nvPr/>
      </p:nvGrpSpPr>
      <p:grpSpPr>
        <a:xfrm>
          <a:off x="0" y="0"/>
          <a:ext cx="0" cy="0"/>
          <a:chOff x="0" y="0"/>
          <a:chExt cx="0" cy="0"/>
        </a:xfrm>
      </p:grpSpPr>
      <p:sp>
        <p:nvSpPr>
          <p:cNvPr id="2" name="Freeform 2"/>
          <p:cNvSpPr/>
          <p:nvPr/>
        </p:nvSpPr>
        <p:spPr>
          <a:xfrm>
            <a:off x="521878" y="-466924"/>
            <a:ext cx="2870338" cy="4902751"/>
          </a:xfrm>
          <a:custGeom>
            <a:avLst/>
            <a:gdLst/>
            <a:ahLst/>
            <a:cxnLst/>
            <a:rect l="l" t="t" r="r" b="b"/>
            <a:pathLst>
              <a:path w="2870338" h="4902751">
                <a:moveTo>
                  <a:pt x="0" y="0"/>
                </a:moveTo>
                <a:lnTo>
                  <a:pt x="2870338" y="0"/>
                </a:lnTo>
                <a:lnTo>
                  <a:pt x="2870338" y="4902751"/>
                </a:lnTo>
                <a:lnTo>
                  <a:pt x="0" y="4902751"/>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a:off x="-334000" y="4435827"/>
            <a:ext cx="5511729" cy="3868232"/>
          </a:xfrm>
          <a:custGeom>
            <a:avLst/>
            <a:gdLst/>
            <a:ahLst/>
            <a:cxnLst/>
            <a:rect l="l" t="t" r="r" b="b"/>
            <a:pathLst>
              <a:path w="5511729" h="3868232">
                <a:moveTo>
                  <a:pt x="0" y="0"/>
                </a:moveTo>
                <a:lnTo>
                  <a:pt x="5511729" y="0"/>
                </a:lnTo>
                <a:lnTo>
                  <a:pt x="5511729" y="3868232"/>
                </a:lnTo>
                <a:lnTo>
                  <a:pt x="0" y="3868232"/>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4096463" y="1028700"/>
            <a:ext cx="3841974" cy="4902751"/>
          </a:xfrm>
          <a:custGeom>
            <a:avLst/>
            <a:gdLst/>
            <a:ahLst/>
            <a:cxnLst/>
            <a:rect l="l" t="t" r="r" b="b"/>
            <a:pathLst>
              <a:path w="3841974" h="4902751">
                <a:moveTo>
                  <a:pt x="0" y="0"/>
                </a:moveTo>
                <a:lnTo>
                  <a:pt x="3841974" y="0"/>
                </a:lnTo>
                <a:lnTo>
                  <a:pt x="3841974" y="4902751"/>
                </a:lnTo>
                <a:lnTo>
                  <a:pt x="0" y="4902751"/>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1390492" y="6813873"/>
            <a:ext cx="7574475" cy="4902751"/>
          </a:xfrm>
          <a:custGeom>
            <a:avLst/>
            <a:gdLst/>
            <a:ahLst/>
            <a:cxnLst/>
            <a:rect l="l" t="t" r="r" b="b"/>
            <a:pathLst>
              <a:path w="7574475" h="4902751">
                <a:moveTo>
                  <a:pt x="0" y="0"/>
                </a:moveTo>
                <a:lnTo>
                  <a:pt x="7574475" y="0"/>
                </a:lnTo>
                <a:lnTo>
                  <a:pt x="7574475" y="4902751"/>
                </a:lnTo>
                <a:lnTo>
                  <a:pt x="0" y="4902751"/>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6" name="Freeform 6"/>
          <p:cNvSpPr/>
          <p:nvPr/>
        </p:nvSpPr>
        <p:spPr>
          <a:xfrm>
            <a:off x="7666515" y="5807652"/>
            <a:ext cx="1832956" cy="2057400"/>
          </a:xfrm>
          <a:custGeom>
            <a:avLst/>
            <a:gdLst/>
            <a:ahLst/>
            <a:cxnLst/>
            <a:rect l="l" t="t" r="r" b="b"/>
            <a:pathLst>
              <a:path w="1832956" h="2057400">
                <a:moveTo>
                  <a:pt x="0" y="0"/>
                </a:moveTo>
                <a:lnTo>
                  <a:pt x="1832957" y="0"/>
                </a:lnTo>
                <a:lnTo>
                  <a:pt x="1832957" y="2057400"/>
                </a:lnTo>
                <a:lnTo>
                  <a:pt x="0" y="2057400"/>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7" name="TextBox 7"/>
          <p:cNvSpPr txBox="1"/>
          <p:nvPr/>
        </p:nvSpPr>
        <p:spPr>
          <a:xfrm>
            <a:off x="8643287" y="2251108"/>
            <a:ext cx="8616013" cy="1409228"/>
          </a:xfrm>
          <a:prstGeom prst="rect">
            <a:avLst/>
          </a:prstGeom>
        </p:spPr>
        <p:txBody>
          <a:bodyPr lIns="0" tIns="0" rIns="0" bIns="0" rtlCol="0" anchor="t">
            <a:spAutoFit/>
          </a:bodyPr>
          <a:lstStyle/>
          <a:p>
            <a:pPr algn="l">
              <a:lnSpc>
                <a:spcPts val="10131"/>
              </a:lnSpc>
            </a:pPr>
            <a:r>
              <a:rPr lang="en-US" sz="11513" b="1" spc="-725">
                <a:solidFill>
                  <a:srgbClr val="1C0140"/>
                </a:solidFill>
                <a:latin typeface="Proxima Nova Bold"/>
                <a:ea typeface="Proxima Nova Bold"/>
                <a:cs typeface="Proxima Nova Bold"/>
                <a:sym typeface="Proxima Nova Bold"/>
              </a:rPr>
              <a:t>Who We Serve</a:t>
            </a:r>
          </a:p>
        </p:txBody>
      </p:sp>
      <p:sp>
        <p:nvSpPr>
          <p:cNvPr id="8" name="TextBox 8"/>
          <p:cNvSpPr txBox="1"/>
          <p:nvPr/>
        </p:nvSpPr>
        <p:spPr>
          <a:xfrm>
            <a:off x="10600303" y="4012761"/>
            <a:ext cx="7118580" cy="4099648"/>
          </a:xfrm>
          <a:prstGeom prst="rect">
            <a:avLst/>
          </a:prstGeom>
        </p:spPr>
        <p:txBody>
          <a:bodyPr lIns="0" tIns="0" rIns="0" bIns="0" rtlCol="0" anchor="t">
            <a:spAutoFit/>
          </a:bodyPr>
          <a:lstStyle/>
          <a:p>
            <a:pPr>
              <a:lnSpc>
                <a:spcPts val="3590"/>
              </a:lnSpc>
            </a:pPr>
            <a:r>
              <a:rPr lang="en-US" sz="2100" dirty="0">
                <a:solidFill>
                  <a:srgbClr val="1C0140"/>
                </a:solidFill>
                <a:latin typeface="Proxima Nova"/>
                <a:ea typeface="Proxima Nova"/>
                <a:cs typeface="Proxima Nova"/>
                <a:sym typeface="Proxima Nova"/>
              </a:rPr>
              <a:t>We provide solutions for all types of IT. Local, state and federal government, education facilities, healthcare organizations, non profits, military, public safety and many more. We provide Temporary, Temp-to-Hire, Contract, and Direct Hire help for our customers. The leadership team's deep expertise in enterprise technology enables </a:t>
            </a:r>
            <a:r>
              <a:rPr lang="en-US" sz="2100" dirty="0" err="1">
                <a:solidFill>
                  <a:srgbClr val="1C0140"/>
                </a:solidFill>
                <a:latin typeface="Proxima Nova"/>
                <a:ea typeface="Proxima Nova"/>
                <a:cs typeface="Proxima Nova"/>
                <a:sym typeface="Proxima Nova"/>
              </a:rPr>
              <a:t>NetSecCom</a:t>
            </a:r>
            <a:r>
              <a:rPr lang="en-US" sz="2100" dirty="0">
                <a:solidFill>
                  <a:srgbClr val="1C0140"/>
                </a:solidFill>
                <a:latin typeface="Proxima Nova"/>
                <a:ea typeface="Proxima Nova"/>
                <a:cs typeface="Proxima Nova"/>
                <a:sym typeface="Proxima Nova"/>
              </a:rPr>
              <a:t> to navigate complex implementation challenges and deliver high-value, scalable solutions.</a:t>
            </a:r>
          </a:p>
          <a:p>
            <a:pPr algn="l">
              <a:lnSpc>
                <a:spcPts val="3590"/>
              </a:lnSpc>
            </a:pPr>
            <a:endParaRPr lang="en-US" sz="2100">
              <a:solidFill>
                <a:srgbClr val="1C0140"/>
              </a:solidFill>
              <a:latin typeface="Proxima Nova"/>
              <a:ea typeface="Proxima Nova"/>
              <a:cs typeface="Proxima Nova"/>
              <a:sym typeface="Proxima Nov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FCDFF"/>
        </a:solidFill>
        <a:effectLst/>
      </p:bgPr>
    </p:bg>
    <p:spTree>
      <p:nvGrpSpPr>
        <p:cNvPr id="1" name=""/>
        <p:cNvGrpSpPr/>
        <p:nvPr/>
      </p:nvGrpSpPr>
      <p:grpSpPr>
        <a:xfrm>
          <a:off x="0" y="0"/>
          <a:ext cx="0" cy="0"/>
          <a:chOff x="0" y="0"/>
          <a:chExt cx="0" cy="0"/>
        </a:xfrm>
      </p:grpSpPr>
      <p:sp>
        <p:nvSpPr>
          <p:cNvPr id="2" name="Freeform 2"/>
          <p:cNvSpPr/>
          <p:nvPr/>
        </p:nvSpPr>
        <p:spPr>
          <a:xfrm>
            <a:off x="8323333" y="3550534"/>
            <a:ext cx="4492767" cy="4386574"/>
          </a:xfrm>
          <a:custGeom>
            <a:avLst/>
            <a:gdLst/>
            <a:ahLst/>
            <a:cxnLst/>
            <a:rect l="l" t="t" r="r" b="b"/>
            <a:pathLst>
              <a:path w="4492767" h="4386574">
                <a:moveTo>
                  <a:pt x="0" y="0"/>
                </a:moveTo>
                <a:lnTo>
                  <a:pt x="4492766" y="0"/>
                </a:lnTo>
                <a:lnTo>
                  <a:pt x="4492766" y="4386574"/>
                </a:lnTo>
                <a:lnTo>
                  <a:pt x="0" y="4386574"/>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flipH="1">
            <a:off x="14363540" y="-203524"/>
            <a:ext cx="3106566" cy="4250276"/>
          </a:xfrm>
          <a:custGeom>
            <a:avLst/>
            <a:gdLst/>
            <a:ahLst/>
            <a:cxnLst/>
            <a:rect l="l" t="t" r="r" b="b"/>
            <a:pathLst>
              <a:path w="3106566" h="4250276">
                <a:moveTo>
                  <a:pt x="3106566" y="0"/>
                </a:moveTo>
                <a:lnTo>
                  <a:pt x="0" y="0"/>
                </a:lnTo>
                <a:lnTo>
                  <a:pt x="0" y="4250277"/>
                </a:lnTo>
                <a:lnTo>
                  <a:pt x="3106566" y="4250277"/>
                </a:lnTo>
                <a:lnTo>
                  <a:pt x="3106566"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12817193" y="3556263"/>
            <a:ext cx="3812587" cy="2675743"/>
          </a:xfrm>
          <a:custGeom>
            <a:avLst/>
            <a:gdLst/>
            <a:ahLst/>
            <a:cxnLst/>
            <a:rect l="l" t="t" r="r" b="b"/>
            <a:pathLst>
              <a:path w="3812587" h="2675743">
                <a:moveTo>
                  <a:pt x="0" y="0"/>
                </a:moveTo>
                <a:lnTo>
                  <a:pt x="3812588" y="0"/>
                </a:lnTo>
                <a:lnTo>
                  <a:pt x="3812588" y="2675743"/>
                </a:lnTo>
                <a:lnTo>
                  <a:pt x="0" y="2675743"/>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8325469" y="7615418"/>
            <a:ext cx="4510398" cy="2903056"/>
          </a:xfrm>
          <a:custGeom>
            <a:avLst/>
            <a:gdLst/>
            <a:ahLst/>
            <a:cxnLst/>
            <a:rect l="l" t="t" r="r" b="b"/>
            <a:pathLst>
              <a:path w="4510398" h="2903056">
                <a:moveTo>
                  <a:pt x="0" y="0"/>
                </a:moveTo>
                <a:lnTo>
                  <a:pt x="4510398" y="0"/>
                </a:lnTo>
                <a:lnTo>
                  <a:pt x="4510398" y="2903056"/>
                </a:lnTo>
                <a:lnTo>
                  <a:pt x="0" y="2903056"/>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6" name="TextBox 6"/>
          <p:cNvSpPr txBox="1"/>
          <p:nvPr/>
        </p:nvSpPr>
        <p:spPr>
          <a:xfrm>
            <a:off x="1592664" y="1606629"/>
            <a:ext cx="8853266" cy="1410880"/>
          </a:xfrm>
          <a:prstGeom prst="rect">
            <a:avLst/>
          </a:prstGeom>
        </p:spPr>
        <p:txBody>
          <a:bodyPr lIns="0" tIns="0" rIns="0" bIns="0" rtlCol="0" anchor="t">
            <a:spAutoFit/>
          </a:bodyPr>
          <a:lstStyle/>
          <a:p>
            <a:pPr algn="l">
              <a:lnSpc>
                <a:spcPts val="10131"/>
              </a:lnSpc>
            </a:pPr>
            <a:r>
              <a:rPr lang="en-US" sz="11513" b="1" spc="-725">
                <a:solidFill>
                  <a:srgbClr val="1C0140"/>
                </a:solidFill>
                <a:latin typeface="Proxima Nova Bold"/>
                <a:ea typeface="Proxima Nova Bold"/>
                <a:cs typeface="Proxima Nova Bold"/>
                <a:sym typeface="Proxima Nova Bold"/>
              </a:rPr>
              <a:t>Our Services</a:t>
            </a:r>
          </a:p>
        </p:txBody>
      </p:sp>
      <p:sp>
        <p:nvSpPr>
          <p:cNvPr id="7" name="TextBox 7"/>
          <p:cNvSpPr txBox="1"/>
          <p:nvPr/>
        </p:nvSpPr>
        <p:spPr>
          <a:xfrm>
            <a:off x="1592664" y="3648065"/>
            <a:ext cx="1605120" cy="1410880"/>
          </a:xfrm>
          <a:prstGeom prst="rect">
            <a:avLst/>
          </a:prstGeom>
        </p:spPr>
        <p:txBody>
          <a:bodyPr lIns="0" tIns="0" rIns="0" bIns="0" rtlCol="0" anchor="t">
            <a:spAutoFit/>
          </a:bodyPr>
          <a:lstStyle/>
          <a:p>
            <a:pPr algn="l">
              <a:lnSpc>
                <a:spcPts val="10131"/>
              </a:lnSpc>
            </a:pPr>
            <a:r>
              <a:rPr lang="en-US" sz="11513" spc="-725">
                <a:solidFill>
                  <a:srgbClr val="1C0140"/>
                </a:solidFill>
                <a:latin typeface="Proxima Nova"/>
                <a:ea typeface="Proxima Nova"/>
                <a:cs typeface="Proxima Nova"/>
                <a:sym typeface="Proxima Nova"/>
              </a:rPr>
              <a:t>1.</a:t>
            </a:r>
          </a:p>
        </p:txBody>
      </p:sp>
      <p:sp>
        <p:nvSpPr>
          <p:cNvPr id="8" name="TextBox 8"/>
          <p:cNvSpPr txBox="1"/>
          <p:nvPr/>
        </p:nvSpPr>
        <p:spPr>
          <a:xfrm>
            <a:off x="3009975" y="3544997"/>
            <a:ext cx="5481737" cy="1302258"/>
          </a:xfrm>
          <a:prstGeom prst="rect">
            <a:avLst/>
          </a:prstGeom>
        </p:spPr>
        <p:txBody>
          <a:bodyPr lIns="0" tIns="0" rIns="0" bIns="0" rtlCol="0" anchor="t">
            <a:spAutoFit/>
          </a:bodyPr>
          <a:lstStyle/>
          <a:p>
            <a:pPr algn="l">
              <a:lnSpc>
                <a:spcPts val="3590"/>
              </a:lnSpc>
            </a:pPr>
            <a:r>
              <a:rPr lang="en-US" sz="2100">
                <a:solidFill>
                  <a:srgbClr val="1C0140"/>
                </a:solidFill>
                <a:latin typeface="Proxima Nova"/>
                <a:ea typeface="Proxima Nova"/>
                <a:cs typeface="Proxima Nova"/>
                <a:sym typeface="Proxima Nova"/>
              </a:rPr>
              <a:t>Networking- Design, Monitoring and Maintenance of all networked devices. Keeping all devices connected and optimized.</a:t>
            </a:r>
          </a:p>
        </p:txBody>
      </p:sp>
      <p:sp>
        <p:nvSpPr>
          <p:cNvPr id="9" name="TextBox 9"/>
          <p:cNvSpPr txBox="1"/>
          <p:nvPr/>
        </p:nvSpPr>
        <p:spPr>
          <a:xfrm>
            <a:off x="1592664" y="5525236"/>
            <a:ext cx="1605120" cy="1410880"/>
          </a:xfrm>
          <a:prstGeom prst="rect">
            <a:avLst/>
          </a:prstGeom>
        </p:spPr>
        <p:txBody>
          <a:bodyPr lIns="0" tIns="0" rIns="0" bIns="0" rtlCol="0" anchor="t">
            <a:spAutoFit/>
          </a:bodyPr>
          <a:lstStyle/>
          <a:p>
            <a:pPr algn="l">
              <a:lnSpc>
                <a:spcPts val="10131"/>
              </a:lnSpc>
            </a:pPr>
            <a:r>
              <a:rPr lang="en-US" sz="11513" spc="-725">
                <a:solidFill>
                  <a:srgbClr val="1C0140"/>
                </a:solidFill>
                <a:latin typeface="Proxima Nova"/>
                <a:ea typeface="Proxima Nova"/>
                <a:cs typeface="Proxima Nova"/>
                <a:sym typeface="Proxima Nova"/>
              </a:rPr>
              <a:t>2.</a:t>
            </a:r>
          </a:p>
        </p:txBody>
      </p:sp>
      <p:sp>
        <p:nvSpPr>
          <p:cNvPr id="10" name="TextBox 10"/>
          <p:cNvSpPr txBox="1"/>
          <p:nvPr/>
        </p:nvSpPr>
        <p:spPr>
          <a:xfrm>
            <a:off x="3009975" y="5422168"/>
            <a:ext cx="5481737" cy="1302258"/>
          </a:xfrm>
          <a:prstGeom prst="rect">
            <a:avLst/>
          </a:prstGeom>
        </p:spPr>
        <p:txBody>
          <a:bodyPr lIns="0" tIns="0" rIns="0" bIns="0" rtlCol="0" anchor="t">
            <a:spAutoFit/>
          </a:bodyPr>
          <a:lstStyle/>
          <a:p>
            <a:pPr algn="l">
              <a:lnSpc>
                <a:spcPts val="3590"/>
              </a:lnSpc>
            </a:pPr>
            <a:r>
              <a:rPr lang="en-US" sz="2100">
                <a:solidFill>
                  <a:srgbClr val="1C0140"/>
                </a:solidFill>
                <a:latin typeface="Proxima Nova"/>
                <a:ea typeface="Proxima Nova"/>
                <a:cs typeface="Proxima Nova"/>
                <a:sym typeface="Proxima Nova"/>
              </a:rPr>
              <a:t>Security- Providing network and endpoint security, risk assesment, firewall, threat management, and compliance support.</a:t>
            </a:r>
          </a:p>
        </p:txBody>
      </p:sp>
      <p:sp>
        <p:nvSpPr>
          <p:cNvPr id="11" name="TextBox 11"/>
          <p:cNvSpPr txBox="1"/>
          <p:nvPr/>
        </p:nvSpPr>
        <p:spPr>
          <a:xfrm>
            <a:off x="1592664" y="7612391"/>
            <a:ext cx="1605120" cy="1410880"/>
          </a:xfrm>
          <a:prstGeom prst="rect">
            <a:avLst/>
          </a:prstGeom>
        </p:spPr>
        <p:txBody>
          <a:bodyPr lIns="0" tIns="0" rIns="0" bIns="0" rtlCol="0" anchor="t">
            <a:spAutoFit/>
          </a:bodyPr>
          <a:lstStyle/>
          <a:p>
            <a:pPr algn="l">
              <a:lnSpc>
                <a:spcPts val="10131"/>
              </a:lnSpc>
            </a:pPr>
            <a:r>
              <a:rPr lang="en-US" sz="11513" spc="-725">
                <a:solidFill>
                  <a:srgbClr val="1C0140"/>
                </a:solidFill>
                <a:latin typeface="Proxima Nova"/>
                <a:ea typeface="Proxima Nova"/>
                <a:cs typeface="Proxima Nova"/>
                <a:sym typeface="Proxima Nova"/>
              </a:rPr>
              <a:t>3.</a:t>
            </a:r>
          </a:p>
        </p:txBody>
      </p:sp>
      <p:sp>
        <p:nvSpPr>
          <p:cNvPr id="12" name="TextBox 12"/>
          <p:cNvSpPr txBox="1"/>
          <p:nvPr/>
        </p:nvSpPr>
        <p:spPr>
          <a:xfrm>
            <a:off x="3009975" y="7509323"/>
            <a:ext cx="5481737" cy="1749933"/>
          </a:xfrm>
          <a:prstGeom prst="rect">
            <a:avLst/>
          </a:prstGeom>
        </p:spPr>
        <p:txBody>
          <a:bodyPr lIns="0" tIns="0" rIns="0" bIns="0" rtlCol="0" anchor="t">
            <a:spAutoFit/>
          </a:bodyPr>
          <a:lstStyle/>
          <a:p>
            <a:pPr algn="l">
              <a:lnSpc>
                <a:spcPts val="3590"/>
              </a:lnSpc>
            </a:pPr>
            <a:r>
              <a:rPr lang="en-US" sz="2100">
                <a:solidFill>
                  <a:srgbClr val="1C0140"/>
                </a:solidFill>
                <a:latin typeface="Proxima Nova"/>
                <a:ea typeface="Proxima Nova"/>
                <a:cs typeface="Proxima Nova"/>
                <a:sym typeface="Proxima Nova"/>
              </a:rPr>
              <a:t>Computing- Enabling productibity by managing IT services, providing Help Desk Support, conducting hardware and software installations and implementing cloud solutions.</a:t>
            </a:r>
          </a:p>
        </p:txBody>
      </p:sp>
      <p:sp>
        <p:nvSpPr>
          <p:cNvPr id="13" name="Freeform 13"/>
          <p:cNvSpPr/>
          <p:nvPr/>
        </p:nvSpPr>
        <p:spPr>
          <a:xfrm flipH="1">
            <a:off x="10915019" y="191670"/>
            <a:ext cx="2430360" cy="3454000"/>
          </a:xfrm>
          <a:custGeom>
            <a:avLst/>
            <a:gdLst/>
            <a:ahLst/>
            <a:cxnLst/>
            <a:rect l="l" t="t" r="r" b="b"/>
            <a:pathLst>
              <a:path w="2430360" h="3454000">
                <a:moveTo>
                  <a:pt x="2430359" y="0"/>
                </a:moveTo>
                <a:lnTo>
                  <a:pt x="0" y="0"/>
                </a:lnTo>
                <a:lnTo>
                  <a:pt x="0" y="3454000"/>
                </a:lnTo>
                <a:lnTo>
                  <a:pt x="2430359" y="3454000"/>
                </a:lnTo>
                <a:lnTo>
                  <a:pt x="2430359" y="0"/>
                </a:lnTo>
                <a:close/>
              </a:path>
            </a:pathLst>
          </a:custGeom>
          <a:blipFill>
            <a:blip>
              <a:extLst>
                <a:ext uri="{96DAC541-7B7A-43D3-8B79-37D633B846F1}">
                  <asvg:svgBlip xmlns:asvg="http://schemas.microsoft.com/office/drawing/2016/SVG/main" r:embed="rId6"/>
                </a:ext>
              </a:extLst>
            </a:blip>
            <a:stretch>
              <a:fillRect/>
            </a:stretch>
          </a:blipFill>
        </p:spPr>
      </p:sp>
      <p:sp>
        <p:nvSpPr>
          <p:cNvPr id="14" name="Freeform 14"/>
          <p:cNvSpPr/>
          <p:nvPr/>
        </p:nvSpPr>
        <p:spPr>
          <a:xfrm flipH="1">
            <a:off x="11936564" y="6257260"/>
            <a:ext cx="6357135" cy="4114800"/>
          </a:xfrm>
          <a:custGeom>
            <a:avLst/>
            <a:gdLst/>
            <a:ahLst/>
            <a:cxnLst/>
            <a:rect l="l" t="t" r="r" b="b"/>
            <a:pathLst>
              <a:path w="6357135" h="4114800">
                <a:moveTo>
                  <a:pt x="6357135" y="0"/>
                </a:moveTo>
                <a:lnTo>
                  <a:pt x="0" y="0"/>
                </a:lnTo>
                <a:lnTo>
                  <a:pt x="0" y="4114800"/>
                </a:lnTo>
                <a:lnTo>
                  <a:pt x="6357135" y="4114800"/>
                </a:lnTo>
                <a:lnTo>
                  <a:pt x="6357135" y="0"/>
                </a:lnTo>
                <a:close/>
              </a:path>
            </a:pathLst>
          </a:custGeom>
          <a:blipFill>
            <a:blip>
              <a:extLst>
                <a:ext uri="{96DAC541-7B7A-43D3-8B79-37D633B846F1}">
                  <asvg:svgBlip xmlns:asvg="http://schemas.microsoft.com/office/drawing/2016/SVG/main" r:embed="rId7"/>
                </a:ext>
              </a:extLst>
            </a:blip>
            <a:stretch>
              <a:fillRect/>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FCDF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5823376" y="3787213"/>
            <a:ext cx="3531014" cy="3531014"/>
          </a:xfrm>
          <a:prstGeom prst="rect">
            <a:avLst/>
          </a:prstGeom>
        </p:spPr>
      </p:pic>
      <p:pic>
        <p:nvPicPr>
          <p:cNvPr id="3" name="Picture 3"/>
          <p:cNvPicPr>
            <a:picLocks noChangeAspect="1"/>
          </p:cNvPicPr>
          <p:nvPr/>
        </p:nvPicPr>
        <p:blipFill>
          <a:blip r:embed="rId3"/>
          <a:stretch>
            <a:fillRect/>
          </a:stretch>
        </p:blipFill>
        <p:spPr>
          <a:xfrm>
            <a:off x="9692248" y="3787213"/>
            <a:ext cx="3531014" cy="3531014"/>
          </a:xfrm>
          <a:prstGeom prst="rect">
            <a:avLst/>
          </a:prstGeom>
        </p:spPr>
      </p:pic>
      <p:pic>
        <p:nvPicPr>
          <p:cNvPr id="4" name="Picture 4"/>
          <p:cNvPicPr>
            <a:picLocks noChangeAspect="1"/>
          </p:cNvPicPr>
          <p:nvPr/>
        </p:nvPicPr>
        <p:blipFill>
          <a:blip r:embed="rId4"/>
          <a:stretch>
            <a:fillRect/>
          </a:stretch>
        </p:blipFill>
        <p:spPr>
          <a:xfrm>
            <a:off x="13561120" y="3787213"/>
            <a:ext cx="3531014" cy="3531014"/>
          </a:xfrm>
          <a:prstGeom prst="rect">
            <a:avLst/>
          </a:prstGeom>
        </p:spPr>
      </p:pic>
      <p:sp>
        <p:nvSpPr>
          <p:cNvPr id="5" name="Freeform 5"/>
          <p:cNvSpPr/>
          <p:nvPr/>
        </p:nvSpPr>
        <p:spPr>
          <a:xfrm>
            <a:off x="255240" y="1577705"/>
            <a:ext cx="6503276" cy="4114800"/>
          </a:xfrm>
          <a:custGeom>
            <a:avLst/>
            <a:gdLst/>
            <a:ahLst/>
            <a:cxnLst/>
            <a:rect l="l" t="t" r="r" b="b"/>
            <a:pathLst>
              <a:path w="6503276" h="4114800">
                <a:moveTo>
                  <a:pt x="0" y="0"/>
                </a:moveTo>
                <a:lnTo>
                  <a:pt x="6503275" y="0"/>
                </a:lnTo>
                <a:lnTo>
                  <a:pt x="6503275"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6" name="Freeform 6"/>
          <p:cNvSpPr/>
          <p:nvPr/>
        </p:nvSpPr>
        <p:spPr>
          <a:xfrm>
            <a:off x="14810272" y="181801"/>
            <a:ext cx="2814723" cy="4539876"/>
          </a:xfrm>
          <a:custGeom>
            <a:avLst/>
            <a:gdLst/>
            <a:ahLst/>
            <a:cxnLst/>
            <a:rect l="l" t="t" r="r" b="b"/>
            <a:pathLst>
              <a:path w="2814723" h="4539876">
                <a:moveTo>
                  <a:pt x="0" y="0"/>
                </a:moveTo>
                <a:lnTo>
                  <a:pt x="2814723" y="0"/>
                </a:lnTo>
                <a:lnTo>
                  <a:pt x="2814723" y="4539876"/>
                </a:lnTo>
                <a:lnTo>
                  <a:pt x="0" y="4539876"/>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7" name="Freeform 7"/>
          <p:cNvSpPr/>
          <p:nvPr/>
        </p:nvSpPr>
        <p:spPr>
          <a:xfrm>
            <a:off x="728025" y="6574114"/>
            <a:ext cx="4510398" cy="2903056"/>
          </a:xfrm>
          <a:custGeom>
            <a:avLst/>
            <a:gdLst/>
            <a:ahLst/>
            <a:cxnLst/>
            <a:rect l="l" t="t" r="r" b="b"/>
            <a:pathLst>
              <a:path w="4510398" h="2903056">
                <a:moveTo>
                  <a:pt x="0" y="0"/>
                </a:moveTo>
                <a:lnTo>
                  <a:pt x="4510398" y="0"/>
                </a:lnTo>
                <a:lnTo>
                  <a:pt x="4510398" y="2903056"/>
                </a:lnTo>
                <a:lnTo>
                  <a:pt x="0" y="2903056"/>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8" name="Freeform 8"/>
          <p:cNvSpPr/>
          <p:nvPr/>
        </p:nvSpPr>
        <p:spPr>
          <a:xfrm>
            <a:off x="12275630" y="188175"/>
            <a:ext cx="1900289" cy="4114800"/>
          </a:xfrm>
          <a:custGeom>
            <a:avLst/>
            <a:gdLst/>
            <a:ahLst/>
            <a:cxnLst/>
            <a:rect l="l" t="t" r="r" b="b"/>
            <a:pathLst>
              <a:path w="1900289" h="4114800">
                <a:moveTo>
                  <a:pt x="0" y="0"/>
                </a:moveTo>
                <a:lnTo>
                  <a:pt x="1900289" y="0"/>
                </a:lnTo>
                <a:lnTo>
                  <a:pt x="1900289" y="4114800"/>
                </a:lnTo>
                <a:lnTo>
                  <a:pt x="0" y="4114800"/>
                </a:lnTo>
                <a:lnTo>
                  <a:pt x="0" y="0"/>
                </a:lnTo>
                <a:close/>
              </a:path>
            </a:pathLst>
          </a:custGeom>
          <a:blipFill>
            <a:blip>
              <a:extLst>
                <a:ext uri="{96DAC541-7B7A-43D3-8B79-37D633B846F1}">
                  <asvg:svgBlip xmlns:asvg="http://schemas.microsoft.com/office/drawing/2016/SVG/main" r:embed="rId8"/>
                </a:ext>
              </a:extLst>
            </a:blip>
            <a:stretch>
              <a:fillRect/>
            </a:stretch>
          </a:blipFill>
        </p:spPr>
      </p:sp>
      <p:sp>
        <p:nvSpPr>
          <p:cNvPr id="9" name="TextBox 9"/>
          <p:cNvSpPr txBox="1"/>
          <p:nvPr/>
        </p:nvSpPr>
        <p:spPr>
          <a:xfrm>
            <a:off x="6104239" y="7442361"/>
            <a:ext cx="2955900" cy="1157097"/>
          </a:xfrm>
          <a:prstGeom prst="rect">
            <a:avLst/>
          </a:prstGeom>
        </p:spPr>
        <p:txBody>
          <a:bodyPr lIns="0" tIns="0" rIns="0" bIns="0" rtlCol="0" anchor="t">
            <a:spAutoFit/>
          </a:bodyPr>
          <a:lstStyle/>
          <a:p>
            <a:pPr algn="ctr">
              <a:lnSpc>
                <a:spcPts val="2394"/>
              </a:lnSpc>
            </a:pPr>
            <a:r>
              <a:rPr lang="en-US" sz="1400">
                <a:solidFill>
                  <a:srgbClr val="1C0140"/>
                </a:solidFill>
                <a:latin typeface="Proxima Nova"/>
                <a:ea typeface="Proxima Nova"/>
                <a:cs typeface="Proxima Nova"/>
                <a:sym typeface="Proxima Nova"/>
              </a:rPr>
              <a:t>Our customers become 95% compliant with certification and accrediation frameworks such as NIST, ISO and CMMI.</a:t>
            </a:r>
          </a:p>
        </p:txBody>
      </p:sp>
      <p:sp>
        <p:nvSpPr>
          <p:cNvPr id="10" name="TextBox 10"/>
          <p:cNvSpPr txBox="1"/>
          <p:nvPr/>
        </p:nvSpPr>
        <p:spPr>
          <a:xfrm>
            <a:off x="9973110" y="7442361"/>
            <a:ext cx="2955900" cy="1747647"/>
          </a:xfrm>
          <a:prstGeom prst="rect">
            <a:avLst/>
          </a:prstGeom>
        </p:spPr>
        <p:txBody>
          <a:bodyPr lIns="0" tIns="0" rIns="0" bIns="0" rtlCol="0" anchor="t">
            <a:spAutoFit/>
          </a:bodyPr>
          <a:lstStyle/>
          <a:p>
            <a:pPr algn="ctr">
              <a:lnSpc>
                <a:spcPts val="2394"/>
              </a:lnSpc>
            </a:pPr>
            <a:r>
              <a:rPr lang="en-US" sz="1400">
                <a:solidFill>
                  <a:srgbClr val="1C0140"/>
                </a:solidFill>
                <a:latin typeface="Proxima Nova"/>
                <a:ea typeface="Proxima Nova"/>
                <a:cs typeface="Proxima Nova"/>
                <a:sym typeface="Proxima Nova"/>
              </a:rPr>
              <a:t>Our SLAs ensure our clients have 99% uptime for their critical network devices. Outages cause loss in revenue and it is our mission to ensure our customers make money instead of losing it.</a:t>
            </a:r>
          </a:p>
        </p:txBody>
      </p:sp>
      <p:sp>
        <p:nvSpPr>
          <p:cNvPr id="11" name="TextBox 11"/>
          <p:cNvSpPr txBox="1"/>
          <p:nvPr/>
        </p:nvSpPr>
        <p:spPr>
          <a:xfrm>
            <a:off x="13841982" y="7442361"/>
            <a:ext cx="2955900" cy="1452372"/>
          </a:xfrm>
          <a:prstGeom prst="rect">
            <a:avLst/>
          </a:prstGeom>
        </p:spPr>
        <p:txBody>
          <a:bodyPr lIns="0" tIns="0" rIns="0" bIns="0" rtlCol="0" anchor="t">
            <a:spAutoFit/>
          </a:bodyPr>
          <a:lstStyle/>
          <a:p>
            <a:pPr algn="ctr">
              <a:lnSpc>
                <a:spcPts val="2394"/>
              </a:lnSpc>
            </a:pPr>
            <a:r>
              <a:rPr lang="en-US" sz="1400">
                <a:solidFill>
                  <a:srgbClr val="1C0140"/>
                </a:solidFill>
                <a:latin typeface="Proxima Nova"/>
                <a:ea typeface="Proxima Nova"/>
                <a:cs typeface="Proxima Nova"/>
                <a:sym typeface="Proxima Nova"/>
              </a:rPr>
              <a:t>Our reviews and metrics from our customers give us a 100% satisfaction rating. We resolve our customers issues and take proper action on tasks that can't immediately be fixed.</a:t>
            </a:r>
          </a:p>
        </p:txBody>
      </p:sp>
      <p:sp>
        <p:nvSpPr>
          <p:cNvPr id="12" name="TextBox 12"/>
          <p:cNvSpPr txBox="1"/>
          <p:nvPr/>
        </p:nvSpPr>
        <p:spPr>
          <a:xfrm>
            <a:off x="6104239" y="2030442"/>
            <a:ext cx="7333825" cy="1410880"/>
          </a:xfrm>
          <a:prstGeom prst="rect">
            <a:avLst/>
          </a:prstGeom>
        </p:spPr>
        <p:txBody>
          <a:bodyPr lIns="0" tIns="0" rIns="0" bIns="0" rtlCol="0" anchor="t">
            <a:spAutoFit/>
          </a:bodyPr>
          <a:lstStyle/>
          <a:p>
            <a:pPr algn="just">
              <a:lnSpc>
                <a:spcPts val="10131"/>
              </a:lnSpc>
            </a:pPr>
            <a:r>
              <a:rPr lang="en-US" sz="11513" b="1" spc="-725">
                <a:solidFill>
                  <a:srgbClr val="1C0140"/>
                </a:solidFill>
                <a:latin typeface="Proxima Nova Bold"/>
                <a:ea typeface="Proxima Nova Bold"/>
                <a:cs typeface="Proxima Nova Bold"/>
                <a:sym typeface="Proxima Nova Bold"/>
              </a:rPr>
              <a:t>The data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FCDFF"/>
        </a:solidFill>
        <a:effectLst/>
      </p:bgPr>
    </p:bg>
    <p:spTree>
      <p:nvGrpSpPr>
        <p:cNvPr id="1" name=""/>
        <p:cNvGrpSpPr/>
        <p:nvPr/>
      </p:nvGrpSpPr>
      <p:grpSpPr>
        <a:xfrm>
          <a:off x="0" y="0"/>
          <a:ext cx="0" cy="0"/>
          <a:chOff x="0" y="0"/>
          <a:chExt cx="0" cy="0"/>
        </a:xfrm>
      </p:grpSpPr>
      <p:sp>
        <p:nvSpPr>
          <p:cNvPr id="2" name="TextBox 2"/>
          <p:cNvSpPr txBox="1"/>
          <p:nvPr/>
        </p:nvSpPr>
        <p:spPr>
          <a:xfrm>
            <a:off x="9635229" y="6179712"/>
            <a:ext cx="7624071" cy="2693453"/>
          </a:xfrm>
          <a:prstGeom prst="rect">
            <a:avLst/>
          </a:prstGeom>
        </p:spPr>
        <p:txBody>
          <a:bodyPr lIns="0" tIns="0" rIns="0" bIns="0" rtlCol="0" anchor="t">
            <a:spAutoFit/>
          </a:bodyPr>
          <a:lstStyle/>
          <a:p>
            <a:pPr algn="l">
              <a:lnSpc>
                <a:spcPts val="10131"/>
              </a:lnSpc>
            </a:pPr>
            <a:r>
              <a:rPr lang="en-US" sz="11513" b="1" spc="-725">
                <a:solidFill>
                  <a:srgbClr val="1C0140"/>
                </a:solidFill>
                <a:latin typeface="Proxima Nova Bold"/>
                <a:ea typeface="Proxima Nova Bold"/>
                <a:cs typeface="Proxima Nova Bold"/>
                <a:sym typeface="Proxima Nova Bold"/>
              </a:rPr>
              <a:t>01. Our Brand Vision</a:t>
            </a:r>
          </a:p>
        </p:txBody>
      </p:sp>
      <p:sp>
        <p:nvSpPr>
          <p:cNvPr id="4" name="TextBox 4"/>
          <p:cNvSpPr txBox="1"/>
          <p:nvPr/>
        </p:nvSpPr>
        <p:spPr>
          <a:xfrm>
            <a:off x="9635229" y="1318585"/>
            <a:ext cx="5481737" cy="2700355"/>
          </a:xfrm>
          <a:prstGeom prst="rect">
            <a:avLst/>
          </a:prstGeom>
        </p:spPr>
        <p:txBody>
          <a:bodyPr lIns="0" tIns="0" rIns="0" bIns="0" rtlCol="0" anchor="t">
            <a:spAutoFit/>
          </a:bodyPr>
          <a:lstStyle/>
          <a:p>
            <a:pPr>
              <a:lnSpc>
                <a:spcPts val="3590"/>
              </a:lnSpc>
            </a:pPr>
            <a:r>
              <a:rPr lang="en-US" sz="1600" dirty="0">
                <a:solidFill>
                  <a:srgbClr val="1C0140"/>
                </a:solidFill>
                <a:latin typeface="Proxima Nova"/>
                <a:ea typeface="+mn-lt"/>
                <a:cs typeface="+mn-lt"/>
                <a:sym typeface="Proxima Nova"/>
              </a:rPr>
              <a:t>Our vision is to be a leading IT support provider for customers all over the world. To create a future where organizations operate with confidence, knowing their technology is secure, resilient, and always working for them—not against them.</a:t>
            </a:r>
          </a:p>
          <a:p>
            <a:pPr>
              <a:lnSpc>
                <a:spcPts val="3590"/>
              </a:lnSpc>
            </a:pPr>
            <a:endParaRPr lang="en-US" sz="1600" dirty="0">
              <a:solidFill>
                <a:srgbClr val="1C0140"/>
              </a:solidFill>
              <a:latin typeface="Proxima Nova"/>
              <a:ea typeface="+mn-lt"/>
              <a:cs typeface="+mn-lt"/>
            </a:endParaRPr>
          </a:p>
        </p:txBody>
      </p:sp>
      <p:sp>
        <p:nvSpPr>
          <p:cNvPr id="5" name="Freeform 5"/>
          <p:cNvSpPr/>
          <p:nvPr/>
        </p:nvSpPr>
        <p:spPr>
          <a:xfrm>
            <a:off x="5043087" y="1099340"/>
            <a:ext cx="4106217" cy="4571699"/>
          </a:xfrm>
          <a:custGeom>
            <a:avLst/>
            <a:gdLst/>
            <a:ahLst/>
            <a:cxnLst/>
            <a:rect l="l" t="t" r="r" b="b"/>
            <a:pathLst>
              <a:path w="4106217" h="4571699">
                <a:moveTo>
                  <a:pt x="0" y="0"/>
                </a:moveTo>
                <a:lnTo>
                  <a:pt x="4106217" y="0"/>
                </a:lnTo>
                <a:lnTo>
                  <a:pt x="4106217" y="4571699"/>
                </a:lnTo>
                <a:lnTo>
                  <a:pt x="0" y="457169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6" name="Freeform 6"/>
          <p:cNvSpPr/>
          <p:nvPr/>
        </p:nvSpPr>
        <p:spPr>
          <a:xfrm>
            <a:off x="1354252" y="-3371"/>
            <a:ext cx="3898412" cy="4571699"/>
          </a:xfrm>
          <a:custGeom>
            <a:avLst/>
            <a:gdLst/>
            <a:ahLst/>
            <a:cxnLst/>
            <a:rect l="l" t="t" r="r" b="b"/>
            <a:pathLst>
              <a:path w="3898412" h="4571699">
                <a:moveTo>
                  <a:pt x="0" y="0"/>
                </a:moveTo>
                <a:lnTo>
                  <a:pt x="3898412" y="0"/>
                </a:lnTo>
                <a:lnTo>
                  <a:pt x="3898412" y="4571698"/>
                </a:lnTo>
                <a:lnTo>
                  <a:pt x="0" y="4571698"/>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7" name="Freeform 7"/>
          <p:cNvSpPr/>
          <p:nvPr/>
        </p:nvSpPr>
        <p:spPr>
          <a:xfrm>
            <a:off x="5943785" y="5527804"/>
            <a:ext cx="3341496" cy="4571699"/>
          </a:xfrm>
          <a:custGeom>
            <a:avLst/>
            <a:gdLst/>
            <a:ahLst/>
            <a:cxnLst/>
            <a:rect l="l" t="t" r="r" b="b"/>
            <a:pathLst>
              <a:path w="3341496" h="4571699">
                <a:moveTo>
                  <a:pt x="0" y="0"/>
                </a:moveTo>
                <a:lnTo>
                  <a:pt x="3341496" y="0"/>
                </a:lnTo>
                <a:lnTo>
                  <a:pt x="3341496" y="4571698"/>
                </a:lnTo>
                <a:lnTo>
                  <a:pt x="0" y="4571698"/>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8" name="Freeform 8"/>
          <p:cNvSpPr/>
          <p:nvPr/>
        </p:nvSpPr>
        <p:spPr>
          <a:xfrm>
            <a:off x="33099" y="3580303"/>
            <a:ext cx="2644244" cy="4516565"/>
          </a:xfrm>
          <a:custGeom>
            <a:avLst/>
            <a:gdLst/>
            <a:ahLst/>
            <a:cxnLst/>
            <a:rect l="l" t="t" r="r" b="b"/>
            <a:pathLst>
              <a:path w="2644244" h="4516565">
                <a:moveTo>
                  <a:pt x="0" y="0"/>
                </a:moveTo>
                <a:lnTo>
                  <a:pt x="2644243" y="0"/>
                </a:lnTo>
                <a:lnTo>
                  <a:pt x="2644243" y="4516565"/>
                </a:lnTo>
                <a:lnTo>
                  <a:pt x="0" y="4516565"/>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9" name="Freeform 9"/>
          <p:cNvSpPr/>
          <p:nvPr/>
        </p:nvSpPr>
        <p:spPr>
          <a:xfrm>
            <a:off x="1710835" y="6772893"/>
            <a:ext cx="4100910" cy="2878093"/>
          </a:xfrm>
          <a:custGeom>
            <a:avLst/>
            <a:gdLst/>
            <a:ahLst/>
            <a:cxnLst/>
            <a:rect l="l" t="t" r="r" b="b"/>
            <a:pathLst>
              <a:path w="4100910" h="2878093">
                <a:moveTo>
                  <a:pt x="0" y="0"/>
                </a:moveTo>
                <a:lnTo>
                  <a:pt x="4100910" y="0"/>
                </a:lnTo>
                <a:lnTo>
                  <a:pt x="4100910" y="2878093"/>
                </a:lnTo>
                <a:lnTo>
                  <a:pt x="0" y="2878093"/>
                </a:lnTo>
                <a:lnTo>
                  <a:pt x="0" y="0"/>
                </a:lnTo>
                <a:close/>
              </a:path>
            </a:pathLst>
          </a:custGeom>
          <a:blipFill>
            <a:blip>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FCDFF"/>
        </a:solidFill>
        <a:effectLst/>
      </p:bgPr>
    </p:bg>
    <p:spTree>
      <p:nvGrpSpPr>
        <p:cNvPr id="1" name=""/>
        <p:cNvGrpSpPr/>
        <p:nvPr/>
      </p:nvGrpSpPr>
      <p:grpSpPr>
        <a:xfrm>
          <a:off x="0" y="0"/>
          <a:ext cx="0" cy="0"/>
          <a:chOff x="0" y="0"/>
          <a:chExt cx="0" cy="0"/>
        </a:xfrm>
      </p:grpSpPr>
      <p:sp>
        <p:nvSpPr>
          <p:cNvPr id="2" name="TextBox 2"/>
          <p:cNvSpPr txBox="1"/>
          <p:nvPr/>
        </p:nvSpPr>
        <p:spPr>
          <a:xfrm>
            <a:off x="1518159" y="1633475"/>
            <a:ext cx="8521412" cy="2693453"/>
          </a:xfrm>
          <a:prstGeom prst="rect">
            <a:avLst/>
          </a:prstGeom>
        </p:spPr>
        <p:txBody>
          <a:bodyPr lIns="0" tIns="0" rIns="0" bIns="0" rtlCol="0" anchor="t">
            <a:spAutoFit/>
          </a:bodyPr>
          <a:lstStyle/>
          <a:p>
            <a:pPr algn="l">
              <a:lnSpc>
                <a:spcPts val="10131"/>
              </a:lnSpc>
            </a:pPr>
            <a:r>
              <a:rPr lang="en-US" sz="11513" b="1" spc="-725">
                <a:solidFill>
                  <a:srgbClr val="1C0140"/>
                </a:solidFill>
                <a:latin typeface="Proxima Nova Bold"/>
                <a:ea typeface="Proxima Nova Bold"/>
                <a:cs typeface="Proxima Nova Bold"/>
                <a:sym typeface="Proxima Nova Bold"/>
              </a:rPr>
              <a:t>02. Our</a:t>
            </a:r>
          </a:p>
          <a:p>
            <a:pPr algn="l">
              <a:lnSpc>
                <a:spcPts val="10131"/>
              </a:lnSpc>
            </a:pPr>
            <a:r>
              <a:rPr lang="en-US" sz="11513" b="1" spc="-725">
                <a:solidFill>
                  <a:srgbClr val="1C0140"/>
                </a:solidFill>
                <a:latin typeface="Proxima Nova Bold"/>
                <a:ea typeface="Proxima Nova Bold"/>
                <a:cs typeface="Proxima Nova Bold"/>
                <a:sym typeface="Proxima Nova Bold"/>
              </a:rPr>
              <a:t>Brand Mission</a:t>
            </a:r>
          </a:p>
        </p:txBody>
      </p:sp>
      <p:sp>
        <p:nvSpPr>
          <p:cNvPr id="3" name="TextBox 3"/>
          <p:cNvSpPr txBox="1"/>
          <p:nvPr/>
        </p:nvSpPr>
        <p:spPr>
          <a:xfrm>
            <a:off x="1265192" y="6298692"/>
            <a:ext cx="6658997" cy="3988308"/>
          </a:xfrm>
          <a:prstGeom prst="rect">
            <a:avLst/>
          </a:prstGeom>
        </p:spPr>
        <p:txBody>
          <a:bodyPr lIns="0" tIns="0" rIns="0" bIns="0" rtlCol="0" anchor="t">
            <a:spAutoFit/>
          </a:bodyPr>
          <a:lstStyle/>
          <a:p>
            <a:pPr algn="l">
              <a:lnSpc>
                <a:spcPts val="3590"/>
              </a:lnSpc>
            </a:pPr>
            <a:r>
              <a:rPr lang="en-US" sz="2100">
                <a:solidFill>
                  <a:srgbClr val="1C0140"/>
                </a:solidFill>
                <a:latin typeface="Proxima Nova"/>
                <a:ea typeface="Proxima Nova"/>
                <a:cs typeface="Proxima Nova"/>
                <a:sym typeface="Proxima Nova"/>
              </a:rPr>
              <a:t>Many IT companies push industry standard technologies onto their customers. This is fine as the industry standard is the best template to use, however we focus on listening to our customers needs and providing what concerns them. We may not understand the intricates of each type of business. We rely on our customers to provide their critical business needs and we develop solutions for them.</a:t>
            </a:r>
          </a:p>
          <a:p>
            <a:pPr algn="l">
              <a:lnSpc>
                <a:spcPts val="3590"/>
              </a:lnSpc>
            </a:pPr>
            <a:endParaRPr lang="en-US" sz="2100">
              <a:solidFill>
                <a:srgbClr val="1C0140"/>
              </a:solidFill>
              <a:latin typeface="Proxima Nova"/>
              <a:ea typeface="Proxima Nova"/>
              <a:cs typeface="Proxima Nova"/>
              <a:sym typeface="Proxima Nova"/>
            </a:endParaRPr>
          </a:p>
        </p:txBody>
      </p:sp>
      <p:sp>
        <p:nvSpPr>
          <p:cNvPr id="4" name="TextBox 4"/>
          <p:cNvSpPr txBox="1"/>
          <p:nvPr/>
        </p:nvSpPr>
        <p:spPr>
          <a:xfrm>
            <a:off x="1518159" y="4444746"/>
            <a:ext cx="5481737" cy="854583"/>
          </a:xfrm>
          <a:prstGeom prst="rect">
            <a:avLst/>
          </a:prstGeom>
        </p:spPr>
        <p:txBody>
          <a:bodyPr lIns="0" tIns="0" rIns="0" bIns="0" rtlCol="0" anchor="t">
            <a:spAutoFit/>
          </a:bodyPr>
          <a:lstStyle/>
          <a:p>
            <a:pPr algn="l">
              <a:lnSpc>
                <a:spcPts val="3590"/>
              </a:lnSpc>
            </a:pPr>
            <a:r>
              <a:rPr lang="en-US" sz="2100">
                <a:solidFill>
                  <a:srgbClr val="1C0140"/>
                </a:solidFill>
                <a:latin typeface="Proxima Nova"/>
                <a:ea typeface="Proxima Nova"/>
                <a:cs typeface="Proxima Nova"/>
                <a:sym typeface="Proxima Nova"/>
              </a:rPr>
              <a:t>Our vision is to provide affordable IT support based upon our customers needs.</a:t>
            </a:r>
          </a:p>
        </p:txBody>
      </p:sp>
      <p:sp>
        <p:nvSpPr>
          <p:cNvPr id="5" name="Freeform 5"/>
          <p:cNvSpPr/>
          <p:nvPr/>
        </p:nvSpPr>
        <p:spPr>
          <a:xfrm>
            <a:off x="10303553" y="3169"/>
            <a:ext cx="2870338" cy="4902751"/>
          </a:xfrm>
          <a:custGeom>
            <a:avLst/>
            <a:gdLst/>
            <a:ahLst/>
            <a:cxnLst/>
            <a:rect l="l" t="t" r="r" b="b"/>
            <a:pathLst>
              <a:path w="2870338" h="4902751">
                <a:moveTo>
                  <a:pt x="0" y="0"/>
                </a:moveTo>
                <a:lnTo>
                  <a:pt x="2870337" y="0"/>
                </a:lnTo>
                <a:lnTo>
                  <a:pt x="2870337" y="4902751"/>
                </a:lnTo>
                <a:lnTo>
                  <a:pt x="0" y="4902751"/>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6" name="Freeform 6"/>
          <p:cNvSpPr/>
          <p:nvPr/>
        </p:nvSpPr>
        <p:spPr>
          <a:xfrm>
            <a:off x="9394512" y="5145153"/>
            <a:ext cx="5511729" cy="3868232"/>
          </a:xfrm>
          <a:custGeom>
            <a:avLst/>
            <a:gdLst/>
            <a:ahLst/>
            <a:cxnLst/>
            <a:rect l="l" t="t" r="r" b="b"/>
            <a:pathLst>
              <a:path w="5511729" h="3868232">
                <a:moveTo>
                  <a:pt x="0" y="0"/>
                </a:moveTo>
                <a:lnTo>
                  <a:pt x="5511729" y="0"/>
                </a:lnTo>
                <a:lnTo>
                  <a:pt x="5511729" y="3868231"/>
                </a:lnTo>
                <a:lnTo>
                  <a:pt x="0" y="3868231"/>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7" name="Freeform 7"/>
          <p:cNvSpPr/>
          <p:nvPr/>
        </p:nvSpPr>
        <p:spPr>
          <a:xfrm>
            <a:off x="14489509" y="116560"/>
            <a:ext cx="3841974" cy="4902751"/>
          </a:xfrm>
          <a:custGeom>
            <a:avLst/>
            <a:gdLst/>
            <a:ahLst/>
            <a:cxnLst/>
            <a:rect l="l" t="t" r="r" b="b"/>
            <a:pathLst>
              <a:path w="3841974" h="4902751">
                <a:moveTo>
                  <a:pt x="0" y="0"/>
                </a:moveTo>
                <a:lnTo>
                  <a:pt x="3841975" y="0"/>
                </a:lnTo>
                <a:lnTo>
                  <a:pt x="3841975" y="4902752"/>
                </a:lnTo>
                <a:lnTo>
                  <a:pt x="0" y="4902752"/>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p:cNvSpPr/>
          <p:nvPr/>
        </p:nvSpPr>
        <p:spPr>
          <a:xfrm>
            <a:off x="14078226" y="5712409"/>
            <a:ext cx="3898412" cy="4571699"/>
          </a:xfrm>
          <a:custGeom>
            <a:avLst/>
            <a:gdLst/>
            <a:ahLst/>
            <a:cxnLst/>
            <a:rect l="l" t="t" r="r" b="b"/>
            <a:pathLst>
              <a:path w="3898412" h="4571699">
                <a:moveTo>
                  <a:pt x="0" y="0"/>
                </a:moveTo>
                <a:lnTo>
                  <a:pt x="3898412" y="0"/>
                </a:lnTo>
                <a:lnTo>
                  <a:pt x="3898412" y="4571698"/>
                </a:lnTo>
                <a:lnTo>
                  <a:pt x="0" y="4571698"/>
                </a:lnTo>
                <a:lnTo>
                  <a:pt x="0" y="0"/>
                </a:lnTo>
                <a:close/>
              </a:path>
            </a:pathLst>
          </a:custGeom>
          <a:blipFill>
            <a:blip>
              <a:extLst>
                <a:ext uri="{96DAC541-7B7A-43D3-8B79-37D633B846F1}">
                  <asvg:svgBlip xmlns:asvg="http://schemas.microsoft.com/office/drawing/2016/SVG/main" r:embed="rId5"/>
                </a:ext>
              </a:extLst>
            </a:blip>
            <a:stretch>
              <a:fillRect/>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FCDFF"/>
        </a:solidFill>
        <a:effectLst/>
      </p:bgPr>
    </p:bg>
    <p:spTree>
      <p:nvGrpSpPr>
        <p:cNvPr id="1" name=""/>
        <p:cNvGrpSpPr/>
        <p:nvPr/>
      </p:nvGrpSpPr>
      <p:grpSpPr>
        <a:xfrm>
          <a:off x="0" y="0"/>
          <a:ext cx="0" cy="0"/>
          <a:chOff x="0" y="0"/>
          <a:chExt cx="0" cy="0"/>
        </a:xfrm>
      </p:grpSpPr>
      <p:sp>
        <p:nvSpPr>
          <p:cNvPr id="2" name="Freeform 2"/>
          <p:cNvSpPr/>
          <p:nvPr/>
        </p:nvSpPr>
        <p:spPr>
          <a:xfrm>
            <a:off x="119855" y="3492267"/>
            <a:ext cx="4881562" cy="4766179"/>
          </a:xfrm>
          <a:custGeom>
            <a:avLst/>
            <a:gdLst/>
            <a:ahLst/>
            <a:cxnLst/>
            <a:rect l="l" t="t" r="r" b="b"/>
            <a:pathLst>
              <a:path w="4881562" h="4766179">
                <a:moveTo>
                  <a:pt x="0" y="0"/>
                </a:moveTo>
                <a:lnTo>
                  <a:pt x="4881561" y="0"/>
                </a:lnTo>
                <a:lnTo>
                  <a:pt x="4881561" y="4766179"/>
                </a:lnTo>
                <a:lnTo>
                  <a:pt x="0" y="47661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flipH="1">
            <a:off x="5073447" y="-4042"/>
            <a:ext cx="3375401" cy="4618087"/>
          </a:xfrm>
          <a:custGeom>
            <a:avLst/>
            <a:gdLst/>
            <a:ahLst/>
            <a:cxnLst/>
            <a:rect l="l" t="t" r="r" b="b"/>
            <a:pathLst>
              <a:path w="3375401" h="4618087">
                <a:moveTo>
                  <a:pt x="3375402" y="0"/>
                </a:moveTo>
                <a:lnTo>
                  <a:pt x="0" y="0"/>
                </a:lnTo>
                <a:lnTo>
                  <a:pt x="0" y="4618087"/>
                </a:lnTo>
                <a:lnTo>
                  <a:pt x="3375402" y="4618087"/>
                </a:lnTo>
                <a:lnTo>
                  <a:pt x="3375402"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3163431" y="7376904"/>
            <a:ext cx="4142521" cy="2907297"/>
          </a:xfrm>
          <a:custGeom>
            <a:avLst/>
            <a:gdLst/>
            <a:ahLst/>
            <a:cxnLst/>
            <a:rect l="l" t="t" r="r" b="b"/>
            <a:pathLst>
              <a:path w="4142521" h="2907297">
                <a:moveTo>
                  <a:pt x="0" y="0"/>
                </a:moveTo>
                <a:lnTo>
                  <a:pt x="4142521" y="0"/>
                </a:lnTo>
                <a:lnTo>
                  <a:pt x="4142521" y="2907297"/>
                </a:lnTo>
                <a:lnTo>
                  <a:pt x="0" y="2907297"/>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flipH="1">
            <a:off x="877425" y="-5446"/>
            <a:ext cx="2640678" cy="3752902"/>
          </a:xfrm>
          <a:custGeom>
            <a:avLst/>
            <a:gdLst/>
            <a:ahLst/>
            <a:cxnLst/>
            <a:rect l="l" t="t" r="r" b="b"/>
            <a:pathLst>
              <a:path w="2640678" h="3752902">
                <a:moveTo>
                  <a:pt x="2640678" y="0"/>
                </a:moveTo>
                <a:lnTo>
                  <a:pt x="0" y="0"/>
                </a:lnTo>
                <a:lnTo>
                  <a:pt x="0" y="3752902"/>
                </a:lnTo>
                <a:lnTo>
                  <a:pt x="2640678" y="3752902"/>
                </a:lnTo>
                <a:lnTo>
                  <a:pt x="2640678"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flipH="1">
            <a:off x="5232911" y="4134389"/>
            <a:ext cx="1302078" cy="2819460"/>
          </a:xfrm>
          <a:custGeom>
            <a:avLst/>
            <a:gdLst/>
            <a:ahLst/>
            <a:cxnLst/>
            <a:rect l="l" t="t" r="r" b="b"/>
            <a:pathLst>
              <a:path w="1302078" h="2819460">
                <a:moveTo>
                  <a:pt x="1302078" y="0"/>
                </a:moveTo>
                <a:lnTo>
                  <a:pt x="0" y="0"/>
                </a:lnTo>
                <a:lnTo>
                  <a:pt x="0" y="2819460"/>
                </a:lnTo>
                <a:lnTo>
                  <a:pt x="1302078" y="2819460"/>
                </a:lnTo>
                <a:lnTo>
                  <a:pt x="1302078" y="0"/>
                </a:lnTo>
                <a:close/>
              </a:path>
            </a:pathLst>
          </a:custGeom>
          <a:blipFill>
            <a:blip>
              <a:extLst>
                <a:ext uri="{96DAC541-7B7A-43D3-8B79-37D633B846F1}">
                  <asvg:svgBlip xmlns:asvg="http://schemas.microsoft.com/office/drawing/2016/SVG/main" r:embed="rId6"/>
                </a:ext>
              </a:extLst>
            </a:blip>
            <a:stretch>
              <a:fillRect/>
            </a:stretch>
          </a:blipFill>
        </p:spPr>
      </p:sp>
      <p:sp>
        <p:nvSpPr>
          <p:cNvPr id="8" name="TextBox 8"/>
          <p:cNvSpPr txBox="1"/>
          <p:nvPr/>
        </p:nvSpPr>
        <p:spPr>
          <a:xfrm>
            <a:off x="8445417" y="6181997"/>
            <a:ext cx="6658997" cy="2645283"/>
          </a:xfrm>
          <a:prstGeom prst="rect">
            <a:avLst/>
          </a:prstGeom>
        </p:spPr>
        <p:txBody>
          <a:bodyPr lIns="0" tIns="0" rIns="0" bIns="0" rtlCol="0" anchor="t">
            <a:spAutoFit/>
          </a:bodyPr>
          <a:lstStyle/>
          <a:p>
            <a:pPr algn="l">
              <a:lnSpc>
                <a:spcPts val="3590"/>
              </a:lnSpc>
            </a:pPr>
            <a:r>
              <a:rPr lang="en-US" sz="2100">
                <a:solidFill>
                  <a:srgbClr val="1C0140"/>
                </a:solidFill>
                <a:latin typeface="Proxima Nova"/>
                <a:ea typeface="Proxima Nova"/>
                <a:cs typeface="Proxima Nova"/>
                <a:sym typeface="Proxima Nova"/>
              </a:rPr>
              <a:t>We get excited about unboxing new equipment and preparing to set it up. We are gamers, tinkerers, and engineers. We have years of experience, certifications, degrees and training in different tracts of IT. Helping others provides satisfaction to us. We are doing our part in helping those around us.</a:t>
            </a:r>
          </a:p>
        </p:txBody>
      </p:sp>
      <p:sp>
        <p:nvSpPr>
          <p:cNvPr id="9" name="TextBox 9"/>
          <p:cNvSpPr txBox="1"/>
          <p:nvPr/>
        </p:nvSpPr>
        <p:spPr>
          <a:xfrm>
            <a:off x="8683503" y="4841639"/>
            <a:ext cx="5481737" cy="854583"/>
          </a:xfrm>
          <a:prstGeom prst="rect">
            <a:avLst/>
          </a:prstGeom>
        </p:spPr>
        <p:txBody>
          <a:bodyPr lIns="0" tIns="0" rIns="0" bIns="0" rtlCol="0" anchor="t">
            <a:spAutoFit/>
          </a:bodyPr>
          <a:lstStyle/>
          <a:p>
            <a:pPr algn="l">
              <a:lnSpc>
                <a:spcPts val="3590"/>
              </a:lnSpc>
            </a:pPr>
            <a:r>
              <a:rPr lang="en-US" sz="2100">
                <a:solidFill>
                  <a:srgbClr val="1C0140"/>
                </a:solidFill>
                <a:latin typeface="Proxima Nova"/>
                <a:ea typeface="Proxima Nova"/>
                <a:cs typeface="Proxima Nova"/>
                <a:sym typeface="Proxima Nova"/>
              </a:rPr>
              <a:t>We love technology. We are simply doing what we love doing.</a:t>
            </a:r>
          </a:p>
        </p:txBody>
      </p:sp>
      <p:sp>
        <p:nvSpPr>
          <p:cNvPr id="10" name="TextBox 10"/>
          <p:cNvSpPr txBox="1"/>
          <p:nvPr/>
        </p:nvSpPr>
        <p:spPr>
          <a:xfrm>
            <a:off x="8683503" y="1665022"/>
            <a:ext cx="9038063" cy="2693453"/>
          </a:xfrm>
          <a:prstGeom prst="rect">
            <a:avLst/>
          </a:prstGeom>
        </p:spPr>
        <p:txBody>
          <a:bodyPr lIns="0" tIns="0" rIns="0" bIns="0" rtlCol="0" anchor="t">
            <a:spAutoFit/>
          </a:bodyPr>
          <a:lstStyle/>
          <a:p>
            <a:pPr algn="l">
              <a:lnSpc>
                <a:spcPts val="10131"/>
              </a:lnSpc>
            </a:pPr>
            <a:r>
              <a:rPr lang="en-US" sz="11513" b="1" spc="-725">
                <a:solidFill>
                  <a:srgbClr val="1C0140"/>
                </a:solidFill>
                <a:latin typeface="Proxima Nova Bold"/>
                <a:ea typeface="Proxima Nova Bold"/>
                <a:cs typeface="Proxima Nova Bold"/>
                <a:sym typeface="Proxima Nova Bold"/>
              </a:rPr>
              <a:t>03. Our</a:t>
            </a:r>
          </a:p>
          <a:p>
            <a:pPr algn="l">
              <a:lnSpc>
                <a:spcPts val="10131"/>
              </a:lnSpc>
            </a:pPr>
            <a:r>
              <a:rPr lang="en-US" sz="11513" b="1" spc="-725">
                <a:solidFill>
                  <a:srgbClr val="1C0140"/>
                </a:solidFill>
                <a:latin typeface="Proxima Nova Bold"/>
                <a:ea typeface="Proxima Nova Bold"/>
                <a:cs typeface="Proxima Nova Bold"/>
                <a:sym typeface="Proxima Nova Bold"/>
              </a:rPr>
              <a:t>Brand Purpose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FCDFF"/>
        </a:solidFill>
        <a:effectLst/>
      </p:bgPr>
    </p:bg>
    <p:spTree>
      <p:nvGrpSpPr>
        <p:cNvPr id="1" name=""/>
        <p:cNvGrpSpPr/>
        <p:nvPr/>
      </p:nvGrpSpPr>
      <p:grpSpPr>
        <a:xfrm>
          <a:off x="0" y="0"/>
          <a:ext cx="0" cy="0"/>
          <a:chOff x="0" y="0"/>
          <a:chExt cx="0" cy="0"/>
        </a:xfrm>
      </p:grpSpPr>
      <p:sp>
        <p:nvSpPr>
          <p:cNvPr id="2" name="Freeform 2"/>
          <p:cNvSpPr/>
          <p:nvPr/>
        </p:nvSpPr>
        <p:spPr>
          <a:xfrm>
            <a:off x="10682814" y="5490474"/>
            <a:ext cx="7607678" cy="4813586"/>
          </a:xfrm>
          <a:custGeom>
            <a:avLst/>
            <a:gdLst/>
            <a:ahLst/>
            <a:cxnLst/>
            <a:rect l="l" t="t" r="r" b="b"/>
            <a:pathLst>
              <a:path w="7607678" h="4813586">
                <a:moveTo>
                  <a:pt x="0" y="0"/>
                </a:moveTo>
                <a:lnTo>
                  <a:pt x="7607679" y="0"/>
                </a:lnTo>
                <a:lnTo>
                  <a:pt x="7607679" y="4813586"/>
                </a:lnTo>
                <a:lnTo>
                  <a:pt x="0" y="4813586"/>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4" name="Freeform 4"/>
          <p:cNvSpPr/>
          <p:nvPr/>
        </p:nvSpPr>
        <p:spPr>
          <a:xfrm>
            <a:off x="11798926" y="895867"/>
            <a:ext cx="3168214" cy="4813586"/>
          </a:xfrm>
          <a:custGeom>
            <a:avLst/>
            <a:gdLst/>
            <a:ahLst/>
            <a:cxnLst/>
            <a:rect l="l" t="t" r="r" b="b"/>
            <a:pathLst>
              <a:path w="3168214" h="4813586">
                <a:moveTo>
                  <a:pt x="0" y="0"/>
                </a:moveTo>
                <a:lnTo>
                  <a:pt x="3168214" y="0"/>
                </a:lnTo>
                <a:lnTo>
                  <a:pt x="3168214" y="4813585"/>
                </a:lnTo>
                <a:lnTo>
                  <a:pt x="0" y="4813585"/>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5" name="Freeform 5"/>
          <p:cNvSpPr/>
          <p:nvPr/>
        </p:nvSpPr>
        <p:spPr>
          <a:xfrm>
            <a:off x="14883542" y="-1020"/>
            <a:ext cx="2984423" cy="4813586"/>
          </a:xfrm>
          <a:custGeom>
            <a:avLst/>
            <a:gdLst/>
            <a:ahLst/>
            <a:cxnLst/>
            <a:rect l="l" t="t" r="r" b="b"/>
            <a:pathLst>
              <a:path w="2984423" h="4813586">
                <a:moveTo>
                  <a:pt x="0" y="0"/>
                </a:moveTo>
                <a:lnTo>
                  <a:pt x="2984423" y="0"/>
                </a:lnTo>
                <a:lnTo>
                  <a:pt x="2984423" y="4813585"/>
                </a:lnTo>
                <a:lnTo>
                  <a:pt x="0" y="4813585"/>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7" name="Freeform 7"/>
          <p:cNvSpPr/>
          <p:nvPr/>
        </p:nvSpPr>
        <p:spPr>
          <a:xfrm>
            <a:off x="9941823" y="1944529"/>
            <a:ext cx="1477446" cy="3199194"/>
          </a:xfrm>
          <a:custGeom>
            <a:avLst/>
            <a:gdLst/>
            <a:ahLst/>
            <a:cxnLst/>
            <a:rect l="l" t="t" r="r" b="b"/>
            <a:pathLst>
              <a:path w="1477446" h="3199194">
                <a:moveTo>
                  <a:pt x="0" y="0"/>
                </a:moveTo>
                <a:lnTo>
                  <a:pt x="1477446" y="0"/>
                </a:lnTo>
                <a:lnTo>
                  <a:pt x="1477446" y="3199195"/>
                </a:lnTo>
                <a:lnTo>
                  <a:pt x="0" y="3199195"/>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TextBox 8"/>
          <p:cNvSpPr txBox="1"/>
          <p:nvPr/>
        </p:nvSpPr>
        <p:spPr>
          <a:xfrm>
            <a:off x="1562558" y="1663001"/>
            <a:ext cx="9038063" cy="2693453"/>
          </a:xfrm>
          <a:prstGeom prst="rect">
            <a:avLst/>
          </a:prstGeom>
        </p:spPr>
        <p:txBody>
          <a:bodyPr lIns="0" tIns="0" rIns="0" bIns="0" rtlCol="0" anchor="t">
            <a:spAutoFit/>
          </a:bodyPr>
          <a:lstStyle/>
          <a:p>
            <a:pPr algn="l">
              <a:lnSpc>
                <a:spcPts val="10131"/>
              </a:lnSpc>
            </a:pPr>
            <a:r>
              <a:rPr lang="en-US" sz="11513" b="1" spc="-725">
                <a:solidFill>
                  <a:srgbClr val="1C0140"/>
                </a:solidFill>
                <a:latin typeface="Proxima Nova Bold"/>
                <a:ea typeface="Proxima Nova Bold"/>
                <a:cs typeface="Proxima Nova Bold"/>
                <a:sym typeface="Proxima Nova Bold"/>
              </a:rPr>
              <a:t>We provide support</a:t>
            </a:r>
          </a:p>
        </p:txBody>
      </p:sp>
      <p:sp>
        <p:nvSpPr>
          <p:cNvPr id="9" name="TextBox 9"/>
          <p:cNvSpPr txBox="1"/>
          <p:nvPr/>
        </p:nvSpPr>
        <p:spPr>
          <a:xfrm>
            <a:off x="1562558" y="6769291"/>
            <a:ext cx="6658997" cy="2645283"/>
          </a:xfrm>
          <a:prstGeom prst="rect">
            <a:avLst/>
          </a:prstGeom>
        </p:spPr>
        <p:txBody>
          <a:bodyPr lIns="0" tIns="0" rIns="0" bIns="0" rtlCol="0" anchor="t">
            <a:spAutoFit/>
          </a:bodyPr>
          <a:lstStyle/>
          <a:p>
            <a:pPr algn="l">
              <a:lnSpc>
                <a:spcPts val="3590"/>
              </a:lnSpc>
            </a:pPr>
            <a:r>
              <a:rPr lang="en-US" sz="2100">
                <a:solidFill>
                  <a:srgbClr val="1C0140"/>
                </a:solidFill>
                <a:latin typeface="Proxima Nova"/>
                <a:ea typeface="Proxima Nova"/>
                <a:cs typeface="Proxima Nova"/>
                <a:sym typeface="Proxima Nova"/>
              </a:rPr>
              <a:t>IT support is what we do. We provide solutions to solve simple and complex problems. We provide technical recommendations to streamline business processes. We provide configurations to enable devices to operate at their full potential. We help our customers however they need to be helped.</a:t>
            </a:r>
          </a:p>
        </p:txBody>
      </p:sp>
      <p:sp>
        <p:nvSpPr>
          <p:cNvPr id="10" name="TextBox 10"/>
          <p:cNvSpPr txBox="1"/>
          <p:nvPr/>
        </p:nvSpPr>
        <p:spPr>
          <a:xfrm>
            <a:off x="1562558" y="4843660"/>
            <a:ext cx="5481737" cy="1302258"/>
          </a:xfrm>
          <a:prstGeom prst="rect">
            <a:avLst/>
          </a:prstGeom>
        </p:spPr>
        <p:txBody>
          <a:bodyPr lIns="0" tIns="0" rIns="0" bIns="0" rtlCol="0" anchor="t">
            <a:spAutoFit/>
          </a:bodyPr>
          <a:lstStyle/>
          <a:p>
            <a:pPr algn="l">
              <a:lnSpc>
                <a:spcPts val="3590"/>
              </a:lnSpc>
            </a:pPr>
            <a:r>
              <a:rPr lang="en-US" sz="2100">
                <a:solidFill>
                  <a:srgbClr val="1C0140"/>
                </a:solidFill>
                <a:latin typeface="Proxima Nova"/>
                <a:ea typeface="Proxima Nova"/>
                <a:cs typeface="Proxima Nova"/>
                <a:sym typeface="Proxima Nova"/>
              </a:rPr>
              <a:t>We provide support to our customers to ensure that the technology is working for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FCDFF"/>
        </a:solidFill>
        <a:effectLst/>
      </p:bgPr>
    </p:bg>
    <p:spTree>
      <p:nvGrpSpPr>
        <p:cNvPr id="1" name=""/>
        <p:cNvGrpSpPr/>
        <p:nvPr/>
      </p:nvGrpSpPr>
      <p:grpSpPr>
        <a:xfrm>
          <a:off x="0" y="0"/>
          <a:ext cx="0" cy="0"/>
          <a:chOff x="0" y="0"/>
          <a:chExt cx="0" cy="0"/>
        </a:xfrm>
      </p:grpSpPr>
      <p:sp>
        <p:nvSpPr>
          <p:cNvPr id="25" name="Freeform 25"/>
          <p:cNvSpPr/>
          <p:nvPr/>
        </p:nvSpPr>
        <p:spPr>
          <a:xfrm>
            <a:off x="337261" y="6938124"/>
            <a:ext cx="2644073" cy="3186538"/>
          </a:xfrm>
          <a:custGeom>
            <a:avLst/>
            <a:gdLst/>
            <a:ahLst/>
            <a:cxnLst/>
            <a:rect l="l" t="t" r="r" b="b"/>
            <a:pathLst>
              <a:path w="3341496" h="4571699">
                <a:moveTo>
                  <a:pt x="0" y="0"/>
                </a:moveTo>
                <a:lnTo>
                  <a:pt x="3341496" y="0"/>
                </a:lnTo>
                <a:lnTo>
                  <a:pt x="3341496" y="4571699"/>
                </a:lnTo>
                <a:lnTo>
                  <a:pt x="0" y="457169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2" name="TextBox 2"/>
          <p:cNvSpPr txBox="1"/>
          <p:nvPr/>
        </p:nvSpPr>
        <p:spPr>
          <a:xfrm>
            <a:off x="9169339" y="1713861"/>
            <a:ext cx="7333825" cy="1410880"/>
          </a:xfrm>
          <a:prstGeom prst="rect">
            <a:avLst/>
          </a:prstGeom>
        </p:spPr>
        <p:txBody>
          <a:bodyPr lIns="0" tIns="0" rIns="0" bIns="0" rtlCol="0" anchor="t">
            <a:spAutoFit/>
          </a:bodyPr>
          <a:lstStyle/>
          <a:p>
            <a:pPr algn="r">
              <a:lnSpc>
                <a:spcPts val="10131"/>
              </a:lnSpc>
            </a:pPr>
            <a:r>
              <a:rPr lang="en-US" sz="11513" b="1" spc="-725">
                <a:solidFill>
                  <a:srgbClr val="1C0140"/>
                </a:solidFill>
                <a:latin typeface="Proxima Nova Bold"/>
                <a:ea typeface="Proxima Nova Bold"/>
                <a:cs typeface="Proxima Nova Bold"/>
                <a:sym typeface="Proxima Nova Bold"/>
              </a:rPr>
              <a:t>Objectives</a:t>
            </a:r>
          </a:p>
        </p:txBody>
      </p:sp>
      <p:grpSp>
        <p:nvGrpSpPr>
          <p:cNvPr id="3" name="Group 3"/>
          <p:cNvGrpSpPr/>
          <p:nvPr/>
        </p:nvGrpSpPr>
        <p:grpSpPr>
          <a:xfrm>
            <a:off x="1944774" y="4120019"/>
            <a:ext cx="3354861" cy="4483132"/>
            <a:chOff x="0" y="0"/>
            <a:chExt cx="933099" cy="1246909"/>
          </a:xfrm>
        </p:grpSpPr>
        <p:sp>
          <p:nvSpPr>
            <p:cNvPr id="4" name="Freeform 4"/>
            <p:cNvSpPr/>
            <p:nvPr/>
          </p:nvSpPr>
          <p:spPr>
            <a:xfrm>
              <a:off x="0" y="0"/>
              <a:ext cx="933099" cy="1246909"/>
            </a:xfrm>
            <a:custGeom>
              <a:avLst/>
              <a:gdLst/>
              <a:ahLst/>
              <a:cxnLst/>
              <a:rect l="l" t="t" r="r" b="b"/>
              <a:pathLst>
                <a:path w="933099" h="1246909">
                  <a:moveTo>
                    <a:pt x="0" y="0"/>
                  </a:moveTo>
                  <a:lnTo>
                    <a:pt x="933099" y="0"/>
                  </a:lnTo>
                  <a:lnTo>
                    <a:pt x="933099" y="1246909"/>
                  </a:lnTo>
                  <a:lnTo>
                    <a:pt x="0" y="1246909"/>
                  </a:lnTo>
                  <a:close/>
                </a:path>
              </a:pathLst>
            </a:custGeom>
            <a:solidFill>
              <a:srgbClr val="5284FF">
                <a:alpha val="89804"/>
              </a:srgbClr>
            </a:solidFill>
          </p:spPr>
        </p:sp>
        <p:sp>
          <p:nvSpPr>
            <p:cNvPr id="5" name="TextBox 5"/>
            <p:cNvSpPr txBox="1"/>
            <p:nvPr/>
          </p:nvSpPr>
          <p:spPr>
            <a:xfrm>
              <a:off x="0" y="-38100"/>
              <a:ext cx="933099" cy="1285009"/>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5680190" y="4120019"/>
            <a:ext cx="3354861" cy="4483132"/>
            <a:chOff x="0" y="0"/>
            <a:chExt cx="933099" cy="1246909"/>
          </a:xfrm>
        </p:grpSpPr>
        <p:sp>
          <p:nvSpPr>
            <p:cNvPr id="7" name="Freeform 7"/>
            <p:cNvSpPr/>
            <p:nvPr/>
          </p:nvSpPr>
          <p:spPr>
            <a:xfrm>
              <a:off x="0" y="0"/>
              <a:ext cx="933099" cy="1246909"/>
            </a:xfrm>
            <a:custGeom>
              <a:avLst/>
              <a:gdLst/>
              <a:ahLst/>
              <a:cxnLst/>
              <a:rect l="l" t="t" r="r" b="b"/>
              <a:pathLst>
                <a:path w="933099" h="1246909">
                  <a:moveTo>
                    <a:pt x="0" y="0"/>
                  </a:moveTo>
                  <a:lnTo>
                    <a:pt x="933099" y="0"/>
                  </a:lnTo>
                  <a:lnTo>
                    <a:pt x="933099" y="1246909"/>
                  </a:lnTo>
                  <a:lnTo>
                    <a:pt x="0" y="1246909"/>
                  </a:lnTo>
                  <a:close/>
                </a:path>
              </a:pathLst>
            </a:custGeom>
            <a:solidFill>
              <a:srgbClr val="5284FF">
                <a:alpha val="89804"/>
              </a:srgbClr>
            </a:solidFill>
          </p:spPr>
        </p:sp>
        <p:sp>
          <p:nvSpPr>
            <p:cNvPr id="8" name="TextBox 8"/>
            <p:cNvSpPr txBox="1"/>
            <p:nvPr/>
          </p:nvSpPr>
          <p:spPr>
            <a:xfrm>
              <a:off x="0" y="-38100"/>
              <a:ext cx="933099" cy="1285009"/>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9412886" y="4120019"/>
            <a:ext cx="3354861" cy="4483132"/>
            <a:chOff x="0" y="0"/>
            <a:chExt cx="933099" cy="1246909"/>
          </a:xfrm>
        </p:grpSpPr>
        <p:sp>
          <p:nvSpPr>
            <p:cNvPr id="10" name="Freeform 10"/>
            <p:cNvSpPr/>
            <p:nvPr/>
          </p:nvSpPr>
          <p:spPr>
            <a:xfrm>
              <a:off x="0" y="0"/>
              <a:ext cx="933099" cy="1246909"/>
            </a:xfrm>
            <a:custGeom>
              <a:avLst/>
              <a:gdLst/>
              <a:ahLst/>
              <a:cxnLst/>
              <a:rect l="l" t="t" r="r" b="b"/>
              <a:pathLst>
                <a:path w="933099" h="1246909">
                  <a:moveTo>
                    <a:pt x="0" y="0"/>
                  </a:moveTo>
                  <a:lnTo>
                    <a:pt x="933099" y="0"/>
                  </a:lnTo>
                  <a:lnTo>
                    <a:pt x="933099" y="1246909"/>
                  </a:lnTo>
                  <a:lnTo>
                    <a:pt x="0" y="1246909"/>
                  </a:lnTo>
                  <a:close/>
                </a:path>
              </a:pathLst>
            </a:custGeom>
            <a:solidFill>
              <a:srgbClr val="5284FF">
                <a:alpha val="89804"/>
              </a:srgbClr>
            </a:solidFill>
          </p:spPr>
        </p:sp>
        <p:sp>
          <p:nvSpPr>
            <p:cNvPr id="11" name="TextBox 11"/>
            <p:cNvSpPr txBox="1"/>
            <p:nvPr/>
          </p:nvSpPr>
          <p:spPr>
            <a:xfrm>
              <a:off x="0" y="-38100"/>
              <a:ext cx="933099" cy="1285009"/>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13148303" y="4120019"/>
            <a:ext cx="3354861" cy="4483132"/>
            <a:chOff x="0" y="0"/>
            <a:chExt cx="933099" cy="1246909"/>
          </a:xfrm>
        </p:grpSpPr>
        <p:sp>
          <p:nvSpPr>
            <p:cNvPr id="13" name="Freeform 13"/>
            <p:cNvSpPr/>
            <p:nvPr/>
          </p:nvSpPr>
          <p:spPr>
            <a:xfrm>
              <a:off x="0" y="0"/>
              <a:ext cx="933099" cy="1246909"/>
            </a:xfrm>
            <a:custGeom>
              <a:avLst/>
              <a:gdLst/>
              <a:ahLst/>
              <a:cxnLst/>
              <a:rect l="l" t="t" r="r" b="b"/>
              <a:pathLst>
                <a:path w="933099" h="1246909">
                  <a:moveTo>
                    <a:pt x="0" y="0"/>
                  </a:moveTo>
                  <a:lnTo>
                    <a:pt x="933099" y="0"/>
                  </a:lnTo>
                  <a:lnTo>
                    <a:pt x="933099" y="1246909"/>
                  </a:lnTo>
                  <a:lnTo>
                    <a:pt x="0" y="1246909"/>
                  </a:lnTo>
                  <a:close/>
                </a:path>
              </a:pathLst>
            </a:custGeom>
            <a:solidFill>
              <a:srgbClr val="5284FF">
                <a:alpha val="89804"/>
              </a:srgbClr>
            </a:solidFill>
          </p:spPr>
        </p:sp>
        <p:sp>
          <p:nvSpPr>
            <p:cNvPr id="14" name="TextBox 14"/>
            <p:cNvSpPr txBox="1"/>
            <p:nvPr/>
          </p:nvSpPr>
          <p:spPr>
            <a:xfrm>
              <a:off x="0" y="-38100"/>
              <a:ext cx="933099" cy="1285009"/>
            </a:xfrm>
            <a:prstGeom prst="rect">
              <a:avLst/>
            </a:prstGeom>
          </p:spPr>
          <p:txBody>
            <a:bodyPr lIns="50800" tIns="50800" rIns="50800" bIns="50800" rtlCol="0" anchor="ctr"/>
            <a:lstStyle/>
            <a:p>
              <a:pPr algn="ctr">
                <a:lnSpc>
                  <a:spcPts val="2659"/>
                </a:lnSpc>
              </a:pPr>
              <a:endParaRPr/>
            </a:p>
          </p:txBody>
        </p:sp>
      </p:grpSp>
      <p:sp>
        <p:nvSpPr>
          <p:cNvPr id="15" name="TextBox 15"/>
          <p:cNvSpPr txBox="1"/>
          <p:nvPr/>
        </p:nvSpPr>
        <p:spPr>
          <a:xfrm>
            <a:off x="2510269" y="5323221"/>
            <a:ext cx="2223870" cy="2042922"/>
          </a:xfrm>
          <a:prstGeom prst="rect">
            <a:avLst/>
          </a:prstGeom>
        </p:spPr>
        <p:txBody>
          <a:bodyPr lIns="0" tIns="0" rIns="0" bIns="0" rtlCol="0" anchor="t">
            <a:spAutoFit/>
          </a:bodyPr>
          <a:lstStyle/>
          <a:p>
            <a:pPr algn="just">
              <a:lnSpc>
                <a:spcPts val="2394"/>
              </a:lnSpc>
            </a:pPr>
            <a:r>
              <a:rPr lang="en-US" sz="1400">
                <a:solidFill>
                  <a:srgbClr val="1C0140"/>
                </a:solidFill>
                <a:latin typeface="Proxima Nova"/>
                <a:ea typeface="Proxima Nova"/>
                <a:cs typeface="Proxima Nova"/>
                <a:sym typeface="Proxima Nova"/>
              </a:rPr>
              <a:t>Reduce downtime and service interruptions by implementing proactive monitoring, maintenance, and rapid response support for all critical systems.</a:t>
            </a:r>
          </a:p>
          <a:p>
            <a:pPr algn="just">
              <a:lnSpc>
                <a:spcPts val="2394"/>
              </a:lnSpc>
            </a:pPr>
            <a:endParaRPr lang="en-US" sz="1400">
              <a:solidFill>
                <a:srgbClr val="1C0140"/>
              </a:solidFill>
              <a:latin typeface="Proxima Nova"/>
              <a:ea typeface="Proxima Nova"/>
              <a:cs typeface="Proxima Nova"/>
              <a:sym typeface="Proxima Nova"/>
            </a:endParaRPr>
          </a:p>
        </p:txBody>
      </p:sp>
      <p:sp>
        <p:nvSpPr>
          <p:cNvPr id="16" name="TextBox 16"/>
          <p:cNvSpPr txBox="1"/>
          <p:nvPr/>
        </p:nvSpPr>
        <p:spPr>
          <a:xfrm>
            <a:off x="2226652" y="4836189"/>
            <a:ext cx="2791104" cy="307311"/>
          </a:xfrm>
          <a:prstGeom prst="rect">
            <a:avLst/>
          </a:prstGeom>
        </p:spPr>
        <p:txBody>
          <a:bodyPr lIns="0" tIns="0" rIns="0" bIns="0" rtlCol="0" anchor="t">
            <a:spAutoFit/>
          </a:bodyPr>
          <a:lstStyle/>
          <a:p>
            <a:pPr algn="ctr">
              <a:lnSpc>
                <a:spcPts val="2249"/>
              </a:lnSpc>
            </a:pPr>
            <a:r>
              <a:rPr lang="en-US" sz="2556" b="1" spc="-161">
                <a:solidFill>
                  <a:srgbClr val="1C0140"/>
                </a:solidFill>
                <a:latin typeface="Proxima Nova Bold"/>
                <a:ea typeface="Proxima Nova Bold"/>
                <a:cs typeface="Proxima Nova Bold"/>
                <a:sym typeface="Proxima Nova Bold"/>
              </a:rPr>
              <a:t>Improve Reliability</a:t>
            </a:r>
          </a:p>
        </p:txBody>
      </p:sp>
      <p:sp>
        <p:nvSpPr>
          <p:cNvPr id="17" name="TextBox 17"/>
          <p:cNvSpPr txBox="1"/>
          <p:nvPr/>
        </p:nvSpPr>
        <p:spPr>
          <a:xfrm>
            <a:off x="6244326" y="5326464"/>
            <a:ext cx="2223870" cy="1747647"/>
          </a:xfrm>
          <a:prstGeom prst="rect">
            <a:avLst/>
          </a:prstGeom>
        </p:spPr>
        <p:txBody>
          <a:bodyPr lIns="0" tIns="0" rIns="0" bIns="0" rtlCol="0" anchor="t">
            <a:spAutoFit/>
          </a:bodyPr>
          <a:lstStyle/>
          <a:p>
            <a:pPr algn="just">
              <a:lnSpc>
                <a:spcPts val="2394"/>
              </a:lnSpc>
            </a:pPr>
            <a:r>
              <a:rPr lang="en-US" sz="1400">
                <a:solidFill>
                  <a:srgbClr val="1C0140"/>
                </a:solidFill>
                <a:latin typeface="Proxima Nova"/>
                <a:ea typeface="Proxima Nova"/>
                <a:cs typeface="Proxima Nova"/>
                <a:sym typeface="Proxima Nova"/>
              </a:rPr>
              <a:t>Enhance cybersecurity posture through layered security controls, regular assesments and compliance with industry frameworks such as NIST and ISO</a:t>
            </a:r>
          </a:p>
        </p:txBody>
      </p:sp>
      <p:sp>
        <p:nvSpPr>
          <p:cNvPr id="18" name="TextBox 18"/>
          <p:cNvSpPr txBox="1"/>
          <p:nvPr/>
        </p:nvSpPr>
        <p:spPr>
          <a:xfrm>
            <a:off x="5960709" y="4839433"/>
            <a:ext cx="2791104" cy="307311"/>
          </a:xfrm>
          <a:prstGeom prst="rect">
            <a:avLst/>
          </a:prstGeom>
        </p:spPr>
        <p:txBody>
          <a:bodyPr lIns="0" tIns="0" rIns="0" bIns="0" rtlCol="0" anchor="t">
            <a:spAutoFit/>
          </a:bodyPr>
          <a:lstStyle/>
          <a:p>
            <a:pPr algn="ctr">
              <a:lnSpc>
                <a:spcPts val="2249"/>
              </a:lnSpc>
            </a:pPr>
            <a:r>
              <a:rPr lang="en-US" sz="2556" b="1" spc="-161">
                <a:solidFill>
                  <a:srgbClr val="1C0140"/>
                </a:solidFill>
                <a:latin typeface="Proxima Nova Bold"/>
                <a:ea typeface="Proxima Nova Bold"/>
                <a:cs typeface="Proxima Nova Bold"/>
                <a:sym typeface="Proxima Nova Bold"/>
              </a:rPr>
              <a:t>Strengthen Security</a:t>
            </a:r>
          </a:p>
        </p:txBody>
      </p:sp>
      <p:sp>
        <p:nvSpPr>
          <p:cNvPr id="19" name="TextBox 19"/>
          <p:cNvSpPr txBox="1"/>
          <p:nvPr/>
        </p:nvSpPr>
        <p:spPr>
          <a:xfrm>
            <a:off x="9975893" y="5323221"/>
            <a:ext cx="2223870" cy="2042922"/>
          </a:xfrm>
          <a:prstGeom prst="rect">
            <a:avLst/>
          </a:prstGeom>
        </p:spPr>
        <p:txBody>
          <a:bodyPr lIns="0" tIns="0" rIns="0" bIns="0" rtlCol="0" anchor="t">
            <a:spAutoFit/>
          </a:bodyPr>
          <a:lstStyle/>
          <a:p>
            <a:pPr algn="just">
              <a:lnSpc>
                <a:spcPts val="2394"/>
              </a:lnSpc>
            </a:pPr>
            <a:r>
              <a:rPr lang="en-US" sz="1400">
                <a:solidFill>
                  <a:srgbClr val="1C0140"/>
                </a:solidFill>
                <a:latin typeface="Proxima Nova"/>
                <a:ea typeface="Proxima Nova"/>
                <a:cs typeface="Proxima Nova"/>
                <a:sym typeface="Proxima Nova"/>
              </a:rPr>
              <a:t>Streamline IT operations by optimizing networks, endpoints, and cloud services to improve productivity and reduce operational costs.</a:t>
            </a:r>
          </a:p>
          <a:p>
            <a:pPr algn="just">
              <a:lnSpc>
                <a:spcPts val="2394"/>
              </a:lnSpc>
            </a:pPr>
            <a:endParaRPr lang="en-US" sz="1400">
              <a:solidFill>
                <a:srgbClr val="1C0140"/>
              </a:solidFill>
              <a:latin typeface="Proxima Nova"/>
              <a:ea typeface="Proxima Nova"/>
              <a:cs typeface="Proxima Nova"/>
              <a:sym typeface="Proxima Nova"/>
            </a:endParaRPr>
          </a:p>
        </p:txBody>
      </p:sp>
      <p:sp>
        <p:nvSpPr>
          <p:cNvPr id="20" name="TextBox 20"/>
          <p:cNvSpPr txBox="1"/>
          <p:nvPr/>
        </p:nvSpPr>
        <p:spPr>
          <a:xfrm>
            <a:off x="9692276" y="4836189"/>
            <a:ext cx="2791104" cy="307311"/>
          </a:xfrm>
          <a:prstGeom prst="rect">
            <a:avLst/>
          </a:prstGeom>
        </p:spPr>
        <p:txBody>
          <a:bodyPr lIns="0" tIns="0" rIns="0" bIns="0" rtlCol="0" anchor="t">
            <a:spAutoFit/>
          </a:bodyPr>
          <a:lstStyle/>
          <a:p>
            <a:pPr algn="ctr">
              <a:lnSpc>
                <a:spcPts val="2249"/>
              </a:lnSpc>
            </a:pPr>
            <a:r>
              <a:rPr lang="en-US" sz="2556" b="1" spc="-161">
                <a:solidFill>
                  <a:srgbClr val="1C0140"/>
                </a:solidFill>
                <a:latin typeface="Proxima Nova Bold"/>
                <a:ea typeface="Proxima Nova Bold"/>
                <a:cs typeface="Proxima Nova Bold"/>
                <a:sym typeface="Proxima Nova Bold"/>
              </a:rPr>
              <a:t>Increase Efficiency</a:t>
            </a:r>
          </a:p>
        </p:txBody>
      </p:sp>
      <p:sp>
        <p:nvSpPr>
          <p:cNvPr id="21" name="TextBox 21"/>
          <p:cNvSpPr txBox="1"/>
          <p:nvPr/>
        </p:nvSpPr>
        <p:spPr>
          <a:xfrm>
            <a:off x="13707461" y="5319978"/>
            <a:ext cx="2223870" cy="2042922"/>
          </a:xfrm>
          <a:prstGeom prst="rect">
            <a:avLst/>
          </a:prstGeom>
        </p:spPr>
        <p:txBody>
          <a:bodyPr lIns="0" tIns="0" rIns="0" bIns="0" rtlCol="0" anchor="t">
            <a:spAutoFit/>
          </a:bodyPr>
          <a:lstStyle/>
          <a:p>
            <a:pPr algn="just">
              <a:lnSpc>
                <a:spcPts val="2394"/>
              </a:lnSpc>
            </a:pPr>
            <a:r>
              <a:rPr lang="en-US" sz="1400">
                <a:solidFill>
                  <a:srgbClr val="1C0140"/>
                </a:solidFill>
                <a:latin typeface="Proxima Nova"/>
                <a:ea typeface="Proxima Nova"/>
                <a:cs typeface="Proxima Nova"/>
                <a:sym typeface="Proxima Nova"/>
              </a:rPr>
              <a:t>Provide scalable IT solutions that grow with our customers, supporting expansion, remote work, and evolving technology needs.</a:t>
            </a:r>
          </a:p>
          <a:p>
            <a:pPr algn="just">
              <a:lnSpc>
                <a:spcPts val="2394"/>
              </a:lnSpc>
            </a:pPr>
            <a:endParaRPr lang="en-US" sz="1400">
              <a:solidFill>
                <a:srgbClr val="1C0140"/>
              </a:solidFill>
              <a:latin typeface="Proxima Nova"/>
              <a:ea typeface="Proxima Nova"/>
              <a:cs typeface="Proxima Nova"/>
              <a:sym typeface="Proxima Nova"/>
            </a:endParaRPr>
          </a:p>
        </p:txBody>
      </p:sp>
      <p:sp>
        <p:nvSpPr>
          <p:cNvPr id="22" name="TextBox 22"/>
          <p:cNvSpPr txBox="1"/>
          <p:nvPr/>
        </p:nvSpPr>
        <p:spPr>
          <a:xfrm>
            <a:off x="13423844" y="4832946"/>
            <a:ext cx="2791104" cy="307311"/>
          </a:xfrm>
          <a:prstGeom prst="rect">
            <a:avLst/>
          </a:prstGeom>
        </p:spPr>
        <p:txBody>
          <a:bodyPr lIns="0" tIns="0" rIns="0" bIns="0" rtlCol="0" anchor="t">
            <a:spAutoFit/>
          </a:bodyPr>
          <a:lstStyle/>
          <a:p>
            <a:pPr algn="ctr">
              <a:lnSpc>
                <a:spcPts val="2249"/>
              </a:lnSpc>
            </a:pPr>
            <a:r>
              <a:rPr lang="en-US" sz="2556" b="1" spc="-161">
                <a:solidFill>
                  <a:srgbClr val="1C0140"/>
                </a:solidFill>
                <a:latin typeface="Proxima Nova Bold"/>
                <a:ea typeface="Proxima Nova Bold"/>
                <a:cs typeface="Proxima Nova Bold"/>
                <a:sym typeface="Proxima Nova Bold"/>
              </a:rPr>
              <a:t>Support Growth</a:t>
            </a:r>
          </a:p>
        </p:txBody>
      </p:sp>
      <p:sp>
        <p:nvSpPr>
          <p:cNvPr id="23" name="Freeform 23"/>
          <p:cNvSpPr/>
          <p:nvPr/>
        </p:nvSpPr>
        <p:spPr>
          <a:xfrm>
            <a:off x="6003899" y="157072"/>
            <a:ext cx="3883430" cy="3951767"/>
          </a:xfrm>
          <a:custGeom>
            <a:avLst/>
            <a:gdLst/>
            <a:ahLst/>
            <a:cxnLst/>
            <a:rect l="l" t="t" r="r" b="b"/>
            <a:pathLst>
              <a:path w="4106217" h="4571699">
                <a:moveTo>
                  <a:pt x="0" y="0"/>
                </a:moveTo>
                <a:lnTo>
                  <a:pt x="4106216" y="0"/>
                </a:lnTo>
                <a:lnTo>
                  <a:pt x="4106216" y="4571698"/>
                </a:lnTo>
                <a:lnTo>
                  <a:pt x="0" y="4571698"/>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24" name="Freeform 24"/>
          <p:cNvSpPr/>
          <p:nvPr/>
        </p:nvSpPr>
        <p:spPr>
          <a:xfrm>
            <a:off x="2826676" y="153451"/>
            <a:ext cx="3491582" cy="4193928"/>
          </a:xfrm>
          <a:custGeom>
            <a:avLst/>
            <a:gdLst/>
            <a:ahLst/>
            <a:cxnLst/>
            <a:rect l="l" t="t" r="r" b="b"/>
            <a:pathLst>
              <a:path w="3898412" h="4571699">
                <a:moveTo>
                  <a:pt x="0" y="0"/>
                </a:moveTo>
                <a:lnTo>
                  <a:pt x="3898412" y="0"/>
                </a:lnTo>
                <a:lnTo>
                  <a:pt x="3898412" y="4571698"/>
                </a:lnTo>
                <a:lnTo>
                  <a:pt x="0" y="4571698"/>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26" name="Freeform 26"/>
          <p:cNvSpPr/>
          <p:nvPr/>
        </p:nvSpPr>
        <p:spPr>
          <a:xfrm>
            <a:off x="82878" y="161120"/>
            <a:ext cx="2644244" cy="4516565"/>
          </a:xfrm>
          <a:custGeom>
            <a:avLst/>
            <a:gdLst/>
            <a:ahLst/>
            <a:cxnLst/>
            <a:rect l="l" t="t" r="r" b="b"/>
            <a:pathLst>
              <a:path w="2644244" h="4516565">
                <a:moveTo>
                  <a:pt x="0" y="0"/>
                </a:moveTo>
                <a:lnTo>
                  <a:pt x="2644244" y="0"/>
                </a:lnTo>
                <a:lnTo>
                  <a:pt x="2644244" y="4516565"/>
                </a:lnTo>
                <a:lnTo>
                  <a:pt x="0" y="4516565"/>
                </a:lnTo>
                <a:lnTo>
                  <a:pt x="0" y="0"/>
                </a:lnTo>
                <a:close/>
              </a:path>
            </a:pathLst>
          </a:custGeom>
          <a:blipFill>
            <a:blip>
              <a:extLst>
                <a:ext uri="{96DAC541-7B7A-43D3-8B79-37D633B846F1}">
                  <asvg:svgBlip xmlns:asvg="http://schemas.microsoft.com/office/drawing/2016/SVG/main" r:embed="rId5"/>
                </a:ext>
              </a:extLst>
            </a:blip>
            <a:stretch>
              <a:fillRect/>
            </a:stretch>
          </a:blipFill>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9FCDFF"/>
        </a:solidFill>
        <a:effectLst/>
      </p:bgPr>
    </p:bg>
    <p:spTree>
      <p:nvGrpSpPr>
        <p:cNvPr id="1" name=""/>
        <p:cNvGrpSpPr/>
        <p:nvPr/>
      </p:nvGrpSpPr>
      <p:grpSpPr>
        <a:xfrm>
          <a:off x="0" y="0"/>
          <a:ext cx="0" cy="0"/>
          <a:chOff x="0" y="0"/>
          <a:chExt cx="0" cy="0"/>
        </a:xfrm>
      </p:grpSpPr>
      <p:sp>
        <p:nvSpPr>
          <p:cNvPr id="2" name="TextBox 2"/>
          <p:cNvSpPr txBox="1"/>
          <p:nvPr/>
        </p:nvSpPr>
        <p:spPr>
          <a:xfrm>
            <a:off x="8391582" y="6564847"/>
            <a:ext cx="9038063" cy="2693453"/>
          </a:xfrm>
          <a:prstGeom prst="rect">
            <a:avLst/>
          </a:prstGeom>
        </p:spPr>
        <p:txBody>
          <a:bodyPr lIns="0" tIns="0" rIns="0" bIns="0" rtlCol="0" anchor="t">
            <a:spAutoFit/>
          </a:bodyPr>
          <a:lstStyle/>
          <a:p>
            <a:pPr algn="l">
              <a:lnSpc>
                <a:spcPts val="10131"/>
              </a:lnSpc>
            </a:pPr>
            <a:r>
              <a:rPr lang="en-US" sz="11513" b="1" spc="-725">
                <a:solidFill>
                  <a:srgbClr val="1C0140"/>
                </a:solidFill>
                <a:latin typeface="Proxima Nova Bold"/>
                <a:ea typeface="Proxima Nova Bold"/>
                <a:cs typeface="Proxima Nova Bold"/>
                <a:sym typeface="Proxima Nova Bold"/>
              </a:rPr>
              <a:t>Backup and Recovery</a:t>
            </a:r>
          </a:p>
        </p:txBody>
      </p:sp>
      <p:sp>
        <p:nvSpPr>
          <p:cNvPr id="3" name="TextBox 3"/>
          <p:cNvSpPr txBox="1"/>
          <p:nvPr/>
        </p:nvSpPr>
        <p:spPr>
          <a:xfrm>
            <a:off x="8579736" y="3520584"/>
            <a:ext cx="6658997" cy="1749933"/>
          </a:xfrm>
          <a:prstGeom prst="rect">
            <a:avLst/>
          </a:prstGeom>
        </p:spPr>
        <p:txBody>
          <a:bodyPr lIns="0" tIns="0" rIns="0" bIns="0" rtlCol="0" anchor="t">
            <a:spAutoFit/>
          </a:bodyPr>
          <a:lstStyle/>
          <a:p>
            <a:pPr algn="l">
              <a:lnSpc>
                <a:spcPts val="3590"/>
              </a:lnSpc>
            </a:pPr>
            <a:r>
              <a:rPr lang="en-US" sz="2100">
                <a:solidFill>
                  <a:srgbClr val="1C0140"/>
                </a:solidFill>
                <a:latin typeface="Proxima Nova"/>
                <a:ea typeface="Proxima Nova"/>
                <a:cs typeface="Proxima Nova"/>
                <a:sym typeface="Proxima Nova"/>
              </a:rPr>
              <a:t>We help organizations minimize data loss and downtime by implementing tested recovery plans that restore operations quickly after outages, cyber incidents, or system failures.</a:t>
            </a:r>
          </a:p>
        </p:txBody>
      </p:sp>
      <p:sp>
        <p:nvSpPr>
          <p:cNvPr id="4" name="TextBox 4"/>
          <p:cNvSpPr txBox="1"/>
          <p:nvPr/>
        </p:nvSpPr>
        <p:spPr>
          <a:xfrm>
            <a:off x="7660019" y="1370841"/>
            <a:ext cx="9599281" cy="1879970"/>
          </a:xfrm>
          <a:prstGeom prst="rect">
            <a:avLst/>
          </a:prstGeom>
        </p:spPr>
        <p:txBody>
          <a:bodyPr lIns="0" tIns="0" rIns="0" bIns="0" rtlCol="0" anchor="t">
            <a:spAutoFit/>
          </a:bodyPr>
          <a:lstStyle/>
          <a:p>
            <a:pPr algn="l">
              <a:lnSpc>
                <a:spcPts val="3831"/>
              </a:lnSpc>
            </a:pPr>
            <a:r>
              <a:rPr lang="en-US" sz="2240">
                <a:solidFill>
                  <a:srgbClr val="1C0140"/>
                </a:solidFill>
                <a:latin typeface="Proxima Nova"/>
                <a:ea typeface="Proxima Nova"/>
                <a:cs typeface="Proxima Nova"/>
                <a:sym typeface="Proxima Nova"/>
              </a:rPr>
              <a:t>We design and manage reliable backup and disaster recovery solutions to protect critical business data. Our approach ensures that data is securely backed up, easily recoverable, and aligned with business continuity goals.</a:t>
            </a:r>
          </a:p>
          <a:p>
            <a:pPr algn="l">
              <a:lnSpc>
                <a:spcPts val="3831"/>
              </a:lnSpc>
            </a:pPr>
            <a:endParaRPr lang="en-US" sz="2240">
              <a:solidFill>
                <a:srgbClr val="1C0140"/>
              </a:solidFill>
              <a:latin typeface="Proxima Nova"/>
              <a:ea typeface="Proxima Nova"/>
              <a:cs typeface="Proxima Nova"/>
              <a:sym typeface="Proxima Nova"/>
            </a:endParaRPr>
          </a:p>
        </p:txBody>
      </p:sp>
      <p:sp>
        <p:nvSpPr>
          <p:cNvPr id="5" name="Freeform 5"/>
          <p:cNvSpPr/>
          <p:nvPr/>
        </p:nvSpPr>
        <p:spPr>
          <a:xfrm>
            <a:off x="309502" y="3369484"/>
            <a:ext cx="2870338" cy="4902751"/>
          </a:xfrm>
          <a:custGeom>
            <a:avLst/>
            <a:gdLst/>
            <a:ahLst/>
            <a:cxnLst/>
            <a:rect l="l" t="t" r="r" b="b"/>
            <a:pathLst>
              <a:path w="2870338" h="4902751">
                <a:moveTo>
                  <a:pt x="0" y="0"/>
                </a:moveTo>
                <a:lnTo>
                  <a:pt x="2870338" y="0"/>
                </a:lnTo>
                <a:lnTo>
                  <a:pt x="2870338" y="4902752"/>
                </a:lnTo>
                <a:lnTo>
                  <a:pt x="0" y="4902752"/>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6" name="Freeform 6"/>
          <p:cNvSpPr/>
          <p:nvPr/>
        </p:nvSpPr>
        <p:spPr>
          <a:xfrm>
            <a:off x="3086039" y="1685456"/>
            <a:ext cx="4126568" cy="2715546"/>
          </a:xfrm>
          <a:custGeom>
            <a:avLst/>
            <a:gdLst/>
            <a:ahLst/>
            <a:cxnLst/>
            <a:rect l="l" t="t" r="r" b="b"/>
            <a:pathLst>
              <a:path w="5511729" h="3868232">
                <a:moveTo>
                  <a:pt x="0" y="0"/>
                </a:moveTo>
                <a:lnTo>
                  <a:pt x="5511729" y="0"/>
                </a:lnTo>
                <a:lnTo>
                  <a:pt x="5511729" y="3868231"/>
                </a:lnTo>
                <a:lnTo>
                  <a:pt x="0" y="3868231"/>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8" name="Freeform 8"/>
          <p:cNvSpPr/>
          <p:nvPr/>
        </p:nvSpPr>
        <p:spPr>
          <a:xfrm>
            <a:off x="2519586" y="6780956"/>
            <a:ext cx="5141937" cy="3166243"/>
          </a:xfrm>
          <a:custGeom>
            <a:avLst/>
            <a:gdLst/>
            <a:ahLst/>
            <a:cxnLst/>
            <a:rect l="l" t="t" r="r" b="b"/>
            <a:pathLst>
              <a:path w="7001733" h="4532031">
                <a:moveTo>
                  <a:pt x="0" y="0"/>
                </a:moveTo>
                <a:lnTo>
                  <a:pt x="7001732" y="0"/>
                </a:lnTo>
                <a:lnTo>
                  <a:pt x="7001732" y="4532031"/>
                </a:lnTo>
                <a:lnTo>
                  <a:pt x="0" y="4532031"/>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p:cNvSpPr/>
          <p:nvPr/>
        </p:nvSpPr>
        <p:spPr>
          <a:xfrm>
            <a:off x="1120570" y="339802"/>
            <a:ext cx="1832956" cy="2057400"/>
          </a:xfrm>
          <a:custGeom>
            <a:avLst/>
            <a:gdLst/>
            <a:ahLst/>
            <a:cxnLst/>
            <a:rect l="l" t="t" r="r" b="b"/>
            <a:pathLst>
              <a:path w="1832956" h="2057400">
                <a:moveTo>
                  <a:pt x="0" y="0"/>
                </a:moveTo>
                <a:lnTo>
                  <a:pt x="1832957" y="0"/>
                </a:lnTo>
                <a:lnTo>
                  <a:pt x="1832957" y="2057400"/>
                </a:lnTo>
                <a:lnTo>
                  <a:pt x="0" y="2057400"/>
                </a:lnTo>
                <a:lnTo>
                  <a:pt x="0" y="0"/>
                </a:lnTo>
                <a:close/>
              </a:path>
            </a:pathLst>
          </a:custGeom>
          <a:blipFill>
            <a:blip>
              <a:extLst>
                <a:ext uri="{96DAC541-7B7A-43D3-8B79-37D633B846F1}">
                  <asvg:svgBlip xmlns:asvg="http://schemas.microsoft.com/office/drawing/2016/SVG/main" r:embed="rId5"/>
                </a:ext>
              </a:extLst>
            </a:blip>
            <a:stretch>
              <a:fillRect/>
            </a:stretch>
          </a:blip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9FCDFF"/>
        </a:solidFill>
        <a:effectLst/>
      </p:bgPr>
    </p:bg>
    <p:spTree>
      <p:nvGrpSpPr>
        <p:cNvPr id="1" name=""/>
        <p:cNvGrpSpPr/>
        <p:nvPr/>
      </p:nvGrpSpPr>
      <p:grpSpPr>
        <a:xfrm>
          <a:off x="0" y="0"/>
          <a:ext cx="0" cy="0"/>
          <a:chOff x="0" y="0"/>
          <a:chExt cx="0" cy="0"/>
        </a:xfrm>
      </p:grpSpPr>
      <p:sp>
        <p:nvSpPr>
          <p:cNvPr id="2" name="TextBox 2"/>
          <p:cNvSpPr txBox="1"/>
          <p:nvPr/>
        </p:nvSpPr>
        <p:spPr>
          <a:xfrm>
            <a:off x="9919641" y="1955026"/>
            <a:ext cx="7313974" cy="7532447"/>
          </a:xfrm>
          <a:prstGeom prst="rect">
            <a:avLst/>
          </a:prstGeom>
        </p:spPr>
        <p:txBody>
          <a:bodyPr wrap="square" lIns="0" tIns="0" rIns="0" bIns="0" rtlCol="0" anchor="t">
            <a:spAutoFit/>
          </a:bodyPr>
          <a:lstStyle/>
          <a:p>
            <a:r>
              <a:rPr lang="en-US" sz="1600">
                <a:solidFill>
                  <a:srgbClr val="1C0140"/>
                </a:solidFill>
                <a:latin typeface="Proxima Nova"/>
                <a:ea typeface="+mn-lt"/>
                <a:cs typeface="Segoe UI"/>
              </a:rPr>
              <a:t>Secure network design, deployment, monitoring, and management to ensure fast, reliable, and resilient connectivity.</a:t>
            </a:r>
            <a:endParaRPr lang="en-US" sz="1600">
              <a:latin typeface="Proxima Nova"/>
            </a:endParaRPr>
          </a:p>
          <a:p>
            <a:pPr>
              <a:buFont typeface="Arial"/>
            </a:pPr>
            <a:endParaRPr lang="en-US" sz="1600" dirty="0">
              <a:solidFill>
                <a:srgbClr val="1C0140"/>
              </a:solidFill>
              <a:latin typeface="Proxima Nova"/>
              <a:ea typeface="+mn-lt"/>
              <a:cs typeface="+mn-lt"/>
            </a:endParaRPr>
          </a:p>
          <a:p>
            <a:pPr marL="285750" indent="-285750">
              <a:buFont typeface="Arial"/>
              <a:buChar char="•"/>
            </a:pPr>
            <a:r>
              <a:rPr lang="en-US" sz="1600">
                <a:solidFill>
                  <a:srgbClr val="1C0140"/>
                </a:solidFill>
                <a:latin typeface="Proxima Nova"/>
                <a:ea typeface="+mn-lt"/>
                <a:cs typeface="+mn-lt"/>
                <a:sym typeface="Proxima Nova"/>
              </a:rPr>
              <a:t>Cable Management</a:t>
            </a:r>
            <a:endParaRPr lang="en-US" sz="1600">
              <a:latin typeface="Proxima Nova"/>
              <a:ea typeface="Calibri"/>
              <a:cs typeface="Calibri"/>
            </a:endParaRPr>
          </a:p>
          <a:p>
            <a:pPr marL="742950" lvl="1" indent="-285750">
              <a:buFont typeface="Arial"/>
              <a:buChar char="•"/>
            </a:pPr>
            <a:r>
              <a:rPr lang="en-US" sz="1600">
                <a:solidFill>
                  <a:srgbClr val="1C0140"/>
                </a:solidFill>
                <a:latin typeface="Proxima Nova"/>
                <a:ea typeface="+mn-lt"/>
                <a:cs typeface="+mn-lt"/>
                <a:sym typeface="Proxima Nova"/>
              </a:rPr>
              <a:t>LAN/Telephone closet rewire– Allow us to clean up the jungle of wires in your LAN room to make it appealing to look at and easier to understand</a:t>
            </a:r>
            <a:endParaRPr lang="en-US" sz="1600">
              <a:latin typeface="Proxima Nova"/>
              <a:sym typeface="Proxima Nova"/>
            </a:endParaRPr>
          </a:p>
          <a:p>
            <a:pPr marL="742950" lvl="1" indent="-285750">
              <a:buFont typeface="Arial"/>
              <a:buChar char="•"/>
            </a:pPr>
            <a:r>
              <a:rPr lang="en-US" sz="1600">
                <a:solidFill>
                  <a:srgbClr val="1C0140"/>
                </a:solidFill>
                <a:latin typeface="Proxima Nova"/>
                <a:ea typeface="+mn-lt"/>
                <a:cs typeface="+mn-lt"/>
                <a:sym typeface="Proxima Nova"/>
              </a:rPr>
              <a:t>Cable runs– Running cable in the ceilings, behind walls, and between floors</a:t>
            </a:r>
            <a:endParaRPr lang="en-US" sz="1600">
              <a:latin typeface="Proxima Nova"/>
              <a:sym typeface="Proxima Nova"/>
            </a:endParaRPr>
          </a:p>
          <a:p>
            <a:pPr marL="742950" lvl="1" indent="-285750">
              <a:buFont typeface="Arial"/>
              <a:buChar char="•"/>
            </a:pPr>
            <a:r>
              <a:rPr lang="en-US" sz="1600">
                <a:solidFill>
                  <a:srgbClr val="1C0140"/>
                </a:solidFill>
                <a:latin typeface="Proxima Nova"/>
                <a:ea typeface="+mn-lt"/>
                <a:cs typeface="+mn-lt"/>
                <a:sym typeface="Proxima Nova"/>
              </a:rPr>
              <a:t>Replace cables– Replace damaged cables, ethernet plugs, and connections</a:t>
            </a:r>
            <a:endParaRPr lang="en-US" sz="1600">
              <a:latin typeface="Proxima Nova"/>
              <a:sym typeface="Proxima Nova"/>
            </a:endParaRPr>
          </a:p>
          <a:p>
            <a:pPr marL="285750" indent="-285750">
              <a:buFont typeface="Arial"/>
              <a:buChar char="•"/>
            </a:pPr>
            <a:r>
              <a:rPr lang="en-US" sz="1600">
                <a:solidFill>
                  <a:srgbClr val="1C0140"/>
                </a:solidFill>
                <a:latin typeface="Proxima Nova"/>
                <a:ea typeface="+mn-lt"/>
                <a:cs typeface="+mn-lt"/>
                <a:sym typeface="Proxima Nova"/>
              </a:rPr>
              <a:t>Remote sites/Branch Office enablement</a:t>
            </a:r>
            <a:endParaRPr lang="en-US" sz="1600">
              <a:latin typeface="Proxima Nova"/>
              <a:sym typeface="Proxima Nova"/>
            </a:endParaRPr>
          </a:p>
          <a:p>
            <a:pPr marL="742950" lvl="1" indent="-285750">
              <a:buFont typeface="Arial"/>
              <a:buChar char="•"/>
            </a:pPr>
            <a:r>
              <a:rPr lang="en-US" sz="1600">
                <a:solidFill>
                  <a:srgbClr val="1C0140"/>
                </a:solidFill>
                <a:latin typeface="Proxima Nova"/>
                <a:ea typeface="+mn-lt"/>
                <a:cs typeface="+mn-lt"/>
                <a:sym typeface="Proxima Nova"/>
              </a:rPr>
              <a:t>Site to Site VPN– Allow communication between branch offices and Headquarters</a:t>
            </a:r>
            <a:endParaRPr lang="en-US" sz="1600">
              <a:latin typeface="Proxima Nova"/>
              <a:sym typeface="Proxima Nova"/>
            </a:endParaRPr>
          </a:p>
          <a:p>
            <a:pPr marL="742950" lvl="1" indent="-285750">
              <a:buFont typeface="Arial"/>
              <a:buChar char="•"/>
            </a:pPr>
            <a:r>
              <a:rPr lang="en-US" sz="1600">
                <a:solidFill>
                  <a:srgbClr val="1C0140"/>
                </a:solidFill>
                <a:latin typeface="Proxima Nova"/>
                <a:ea typeface="+mn-lt"/>
                <a:cs typeface="+mn-lt"/>
                <a:sym typeface="Proxima Nova"/>
              </a:rPr>
              <a:t>Shared Drives– Allow users at different sites to access the same documents</a:t>
            </a:r>
            <a:endParaRPr lang="en-US" sz="1600">
              <a:latin typeface="Proxima Nova"/>
              <a:sym typeface="Proxima Nova"/>
            </a:endParaRPr>
          </a:p>
          <a:p>
            <a:pPr marL="742950" lvl="1" indent="-285750">
              <a:buFont typeface="Arial"/>
              <a:buChar char="•"/>
            </a:pPr>
            <a:r>
              <a:rPr lang="en-US" sz="1600">
                <a:solidFill>
                  <a:srgbClr val="1C0140"/>
                </a:solidFill>
                <a:latin typeface="Proxima Nova"/>
                <a:ea typeface="+mn-lt"/>
                <a:cs typeface="+mn-lt"/>
                <a:sym typeface="Proxima Nova"/>
              </a:rPr>
              <a:t>Centralized Management- Control all devices at remote sites from Headquarters</a:t>
            </a:r>
            <a:endParaRPr lang="en-US" sz="1600">
              <a:latin typeface="Proxima Nova"/>
              <a:sym typeface="Proxima Nova"/>
            </a:endParaRPr>
          </a:p>
          <a:p>
            <a:pPr marL="285750" indent="-285750">
              <a:buFont typeface="Arial"/>
              <a:buChar char="•"/>
            </a:pPr>
            <a:r>
              <a:rPr lang="en-US" sz="1600">
                <a:solidFill>
                  <a:srgbClr val="1C0140"/>
                </a:solidFill>
                <a:latin typeface="Proxima Nova"/>
                <a:ea typeface="+mn-lt"/>
                <a:cs typeface="+mn-lt"/>
                <a:sym typeface="Proxima Nova"/>
              </a:rPr>
              <a:t>Enable remote access– Securely enable employees to work remotely</a:t>
            </a:r>
            <a:endParaRPr lang="en-US" sz="1600">
              <a:latin typeface="Proxima Nova"/>
              <a:sym typeface="Proxima Nova"/>
            </a:endParaRPr>
          </a:p>
          <a:p>
            <a:pPr marL="742950" lvl="1" indent="-285750">
              <a:buFont typeface="Arial"/>
              <a:buChar char="•"/>
            </a:pPr>
            <a:r>
              <a:rPr lang="en-US" sz="1600">
                <a:solidFill>
                  <a:srgbClr val="1C0140"/>
                </a:solidFill>
                <a:latin typeface="Proxima Nova"/>
                <a:ea typeface="+mn-lt"/>
                <a:cs typeface="+mn-lt"/>
                <a:sym typeface="Proxima Nova"/>
              </a:rPr>
              <a:t>Establish Virtual Private Network(VPN)– Allow users to connect from anywhere</a:t>
            </a:r>
            <a:endParaRPr lang="en-US" sz="1600">
              <a:latin typeface="Proxima Nova"/>
              <a:sym typeface="Proxima Nova"/>
            </a:endParaRPr>
          </a:p>
          <a:p>
            <a:pPr marL="742950" lvl="1" indent="-285750">
              <a:buFont typeface="Arial"/>
              <a:buChar char="•"/>
            </a:pPr>
            <a:r>
              <a:rPr lang="en-US" sz="1600">
                <a:solidFill>
                  <a:srgbClr val="1C0140"/>
                </a:solidFill>
                <a:latin typeface="Proxima Nova"/>
                <a:ea typeface="+mn-lt"/>
                <a:cs typeface="+mn-lt"/>
                <a:sym typeface="Proxima Nova"/>
              </a:rPr>
              <a:t>BYOD(Bring Your Own Device)– Allow users to use their own computers</a:t>
            </a:r>
            <a:endParaRPr lang="en-US" sz="1600">
              <a:latin typeface="Proxima Nova"/>
              <a:sym typeface="Proxima Nova"/>
            </a:endParaRPr>
          </a:p>
          <a:p>
            <a:pPr marL="742950" lvl="1" indent="-285750">
              <a:buFont typeface="Arial"/>
              <a:buChar char="•"/>
            </a:pPr>
            <a:r>
              <a:rPr lang="en-US" sz="1600" dirty="0">
                <a:solidFill>
                  <a:srgbClr val="1C0140"/>
                </a:solidFill>
                <a:latin typeface="Proxima Nova"/>
                <a:ea typeface="+mn-lt"/>
                <a:cs typeface="+mn-lt"/>
                <a:sym typeface="Proxima Nova"/>
              </a:rPr>
              <a:t>MDM(Mobile Device Management)– Manage phones, tablets and devices with company data on them</a:t>
            </a:r>
            <a:endParaRPr lang="en-US" sz="1600" dirty="0">
              <a:latin typeface="Proxima Nova"/>
              <a:sym typeface="Proxima Nova"/>
            </a:endParaRPr>
          </a:p>
          <a:p>
            <a:pPr marL="742950" lvl="1" indent="-285750">
              <a:buFont typeface="Arial"/>
              <a:buChar char="•"/>
            </a:pPr>
            <a:r>
              <a:rPr lang="en-US" sz="1600">
                <a:solidFill>
                  <a:srgbClr val="1C0140"/>
                </a:solidFill>
                <a:latin typeface="Proxima Nova"/>
                <a:ea typeface="+mn-lt"/>
                <a:cs typeface="+mn-lt"/>
                <a:sym typeface="Proxima Nova"/>
              </a:rPr>
              <a:t>Cloud Migration– Moving services to the cloud so they are available from anywhere</a:t>
            </a:r>
            <a:endParaRPr lang="en-US" sz="1600">
              <a:latin typeface="Proxima Nova"/>
              <a:sym typeface="Proxima Nova"/>
            </a:endParaRPr>
          </a:p>
          <a:p>
            <a:pPr marL="285750" indent="-285750">
              <a:buFont typeface="Arial"/>
              <a:buChar char="•"/>
            </a:pPr>
            <a:r>
              <a:rPr lang="en-US" sz="1600">
                <a:solidFill>
                  <a:srgbClr val="1C0140"/>
                </a:solidFill>
                <a:latin typeface="Proxima Nova"/>
                <a:ea typeface="+mn-lt"/>
                <a:cs typeface="+mn-lt"/>
                <a:sym typeface="Proxima Nova"/>
              </a:rPr>
              <a:t>Network equipment</a:t>
            </a:r>
            <a:endParaRPr lang="en-US" sz="1600">
              <a:latin typeface="Proxima Nova"/>
              <a:sym typeface="Proxima Nova"/>
            </a:endParaRPr>
          </a:p>
          <a:p>
            <a:pPr marL="742950" lvl="1" indent="-285750">
              <a:buFont typeface="Arial"/>
              <a:buChar char="•"/>
            </a:pPr>
            <a:r>
              <a:rPr lang="en-US" sz="1600">
                <a:solidFill>
                  <a:srgbClr val="1C0140"/>
                </a:solidFill>
                <a:latin typeface="Proxima Nova"/>
                <a:ea typeface="+mn-lt"/>
                <a:cs typeface="+mn-lt"/>
                <a:sym typeface="Proxima Nova"/>
              </a:rPr>
              <a:t>Installation, troubleshooting, and maintenance of switches, routers, firewalls, wireless controllers, access points, load balancers and many more.</a:t>
            </a:r>
            <a:endParaRPr lang="en-US" sz="1600">
              <a:latin typeface="Proxima Nova"/>
              <a:ea typeface="+mn-lt"/>
              <a:cs typeface="+mn-lt"/>
              <a:sym typeface="Proxima Nova"/>
            </a:endParaRPr>
          </a:p>
          <a:p>
            <a:pPr algn="l">
              <a:lnSpc>
                <a:spcPts val="3590"/>
              </a:lnSpc>
            </a:pPr>
            <a:endParaRPr lang="en-US" sz="1600" dirty="0">
              <a:solidFill>
                <a:srgbClr val="1C0140"/>
              </a:solidFill>
              <a:latin typeface="Proxima Nova"/>
              <a:ea typeface="Proxima Nova"/>
              <a:cs typeface="Proxima Nova"/>
            </a:endParaRPr>
          </a:p>
        </p:txBody>
      </p:sp>
      <p:sp>
        <p:nvSpPr>
          <p:cNvPr id="4" name="TextBox 4"/>
          <p:cNvSpPr txBox="1"/>
          <p:nvPr/>
        </p:nvSpPr>
        <p:spPr>
          <a:xfrm>
            <a:off x="4192975" y="543940"/>
            <a:ext cx="11448145" cy="1409228"/>
          </a:xfrm>
          <a:prstGeom prst="rect">
            <a:avLst/>
          </a:prstGeom>
        </p:spPr>
        <p:txBody>
          <a:bodyPr lIns="0" tIns="0" rIns="0" bIns="0" rtlCol="0" anchor="t">
            <a:spAutoFit/>
          </a:bodyPr>
          <a:lstStyle/>
          <a:p>
            <a:pPr algn="l">
              <a:lnSpc>
                <a:spcPts val="10131"/>
              </a:lnSpc>
            </a:pPr>
            <a:r>
              <a:rPr lang="en-US" sz="11513" b="1" spc="-725">
                <a:solidFill>
                  <a:srgbClr val="1C0140"/>
                </a:solidFill>
                <a:latin typeface="Proxima Nova Bold"/>
                <a:ea typeface="Proxima Nova Bold"/>
                <a:cs typeface="Proxima Nova Bold"/>
                <a:sym typeface="Proxima Nova Bold"/>
              </a:rPr>
              <a:t>Networking</a:t>
            </a:r>
          </a:p>
        </p:txBody>
      </p:sp>
      <p:sp>
        <p:nvSpPr>
          <p:cNvPr id="5" name="Freeform 5"/>
          <p:cNvSpPr/>
          <p:nvPr/>
        </p:nvSpPr>
        <p:spPr>
          <a:xfrm>
            <a:off x="1915495" y="7310875"/>
            <a:ext cx="2991369" cy="2604269"/>
          </a:xfrm>
          <a:custGeom>
            <a:avLst/>
            <a:gdLst/>
            <a:ahLst/>
            <a:cxnLst/>
            <a:rect l="l" t="t" r="r" b="b"/>
            <a:pathLst>
              <a:path w="4492767" h="4386574">
                <a:moveTo>
                  <a:pt x="0" y="0"/>
                </a:moveTo>
                <a:lnTo>
                  <a:pt x="4492767" y="0"/>
                </a:lnTo>
                <a:lnTo>
                  <a:pt x="4492767" y="4386574"/>
                </a:lnTo>
                <a:lnTo>
                  <a:pt x="0" y="4386574"/>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6" name="Freeform 6"/>
          <p:cNvSpPr/>
          <p:nvPr/>
        </p:nvSpPr>
        <p:spPr>
          <a:xfrm flipH="1">
            <a:off x="846534" y="94287"/>
            <a:ext cx="3106566" cy="4250276"/>
          </a:xfrm>
          <a:custGeom>
            <a:avLst/>
            <a:gdLst/>
            <a:ahLst/>
            <a:cxnLst/>
            <a:rect l="l" t="t" r="r" b="b"/>
            <a:pathLst>
              <a:path w="3106566" h="4250276">
                <a:moveTo>
                  <a:pt x="3106565" y="0"/>
                </a:moveTo>
                <a:lnTo>
                  <a:pt x="0" y="0"/>
                </a:lnTo>
                <a:lnTo>
                  <a:pt x="0" y="4250276"/>
                </a:lnTo>
                <a:lnTo>
                  <a:pt x="3106565" y="4250276"/>
                </a:lnTo>
                <a:lnTo>
                  <a:pt x="3106565" y="0"/>
                </a:lnTo>
                <a:close/>
              </a:path>
            </a:pathLst>
          </a:custGeom>
          <a:blipFill>
            <a:blip>
              <a:extLst>
                <a:ext uri="{96DAC541-7B7A-43D3-8B79-37D633B846F1}">
                  <asvg:svgBlip xmlns:asvg="http://schemas.microsoft.com/office/drawing/2016/SVG/main" r:embed="rId3"/>
                </a:ext>
              </a:extLst>
            </a:blip>
            <a:stretch>
              <a:fillRect/>
            </a:stretch>
          </a:blipFill>
        </p:spPr>
      </p:sp>
      <p:sp>
        <p:nvSpPr>
          <p:cNvPr id="7" name="Freeform 7"/>
          <p:cNvSpPr/>
          <p:nvPr/>
        </p:nvSpPr>
        <p:spPr>
          <a:xfrm>
            <a:off x="6586070" y="1818717"/>
            <a:ext cx="3332845" cy="2339051"/>
          </a:xfrm>
          <a:custGeom>
            <a:avLst/>
            <a:gdLst/>
            <a:ahLst/>
            <a:cxnLst/>
            <a:rect l="l" t="t" r="r" b="b"/>
            <a:pathLst>
              <a:path w="3332845" h="2339051">
                <a:moveTo>
                  <a:pt x="0" y="0"/>
                </a:moveTo>
                <a:lnTo>
                  <a:pt x="3332845" y="0"/>
                </a:lnTo>
                <a:lnTo>
                  <a:pt x="3332845" y="2339051"/>
                </a:lnTo>
                <a:lnTo>
                  <a:pt x="0" y="2339051"/>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8" name="Freeform 8"/>
          <p:cNvSpPr/>
          <p:nvPr/>
        </p:nvSpPr>
        <p:spPr>
          <a:xfrm>
            <a:off x="5535630" y="7018437"/>
            <a:ext cx="4510398" cy="2903056"/>
          </a:xfrm>
          <a:custGeom>
            <a:avLst/>
            <a:gdLst/>
            <a:ahLst/>
            <a:cxnLst/>
            <a:rect l="l" t="t" r="r" b="b"/>
            <a:pathLst>
              <a:path w="4510398" h="2903056">
                <a:moveTo>
                  <a:pt x="0" y="0"/>
                </a:moveTo>
                <a:lnTo>
                  <a:pt x="4510398" y="0"/>
                </a:lnTo>
                <a:lnTo>
                  <a:pt x="4510398" y="2903056"/>
                </a:lnTo>
                <a:lnTo>
                  <a:pt x="0" y="2903056"/>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9" name="Freeform 9"/>
          <p:cNvSpPr/>
          <p:nvPr/>
        </p:nvSpPr>
        <p:spPr>
          <a:xfrm flipH="1">
            <a:off x="3513757" y="2987420"/>
            <a:ext cx="2430360" cy="3454000"/>
          </a:xfrm>
          <a:custGeom>
            <a:avLst/>
            <a:gdLst/>
            <a:ahLst/>
            <a:cxnLst/>
            <a:rect l="l" t="t" r="r" b="b"/>
            <a:pathLst>
              <a:path w="2430360" h="3454000">
                <a:moveTo>
                  <a:pt x="2430360" y="0"/>
                </a:moveTo>
                <a:lnTo>
                  <a:pt x="0" y="0"/>
                </a:lnTo>
                <a:lnTo>
                  <a:pt x="0" y="3454000"/>
                </a:lnTo>
                <a:lnTo>
                  <a:pt x="2430360" y="3454000"/>
                </a:lnTo>
                <a:lnTo>
                  <a:pt x="2430360" y="0"/>
                </a:lnTo>
                <a:close/>
              </a:path>
            </a:pathLst>
          </a:custGeom>
          <a:blipFill>
            <a:blip>
              <a:extLst>
                <a:ext uri="{96DAC541-7B7A-43D3-8B79-37D633B846F1}">
                  <asvg:svgBlip xmlns:asvg="http://schemas.microsoft.com/office/drawing/2016/SVG/main" r:embed="rId6"/>
                </a:ext>
              </a:extLst>
            </a:blip>
            <a:stretch>
              <a:fillRect/>
            </a:stretch>
          </a:blipFill>
        </p:spPr>
      </p:sp>
      <p:sp>
        <p:nvSpPr>
          <p:cNvPr id="10" name="Freeform 10"/>
          <p:cNvSpPr/>
          <p:nvPr/>
        </p:nvSpPr>
        <p:spPr>
          <a:xfrm flipH="1">
            <a:off x="5731015" y="4720019"/>
            <a:ext cx="4187373" cy="2206572"/>
          </a:xfrm>
          <a:custGeom>
            <a:avLst/>
            <a:gdLst/>
            <a:ahLst/>
            <a:cxnLst/>
            <a:rect l="l" t="t" r="r" b="b"/>
            <a:pathLst>
              <a:path w="6357135" h="4114800">
                <a:moveTo>
                  <a:pt x="6357135" y="0"/>
                </a:moveTo>
                <a:lnTo>
                  <a:pt x="0" y="0"/>
                </a:lnTo>
                <a:lnTo>
                  <a:pt x="0" y="4114800"/>
                </a:lnTo>
                <a:lnTo>
                  <a:pt x="6357135" y="4114800"/>
                </a:lnTo>
                <a:lnTo>
                  <a:pt x="6357135" y="0"/>
                </a:lnTo>
                <a:close/>
              </a:path>
            </a:pathLst>
          </a:custGeom>
          <a:blipFill>
            <a:blip>
              <a:extLst>
                <a:ext uri="{96DAC541-7B7A-43D3-8B79-37D633B846F1}">
                  <asvg:svgBlip xmlns:asvg="http://schemas.microsoft.com/office/drawing/2016/SVG/main" r:embed="rId7"/>
                </a:ext>
              </a:extLst>
            </a:blip>
            <a:stretch>
              <a:fillRect/>
            </a:stretch>
          </a:blipFill>
        </p:spPr>
      </p:sp>
      <p:sp>
        <p:nvSpPr>
          <p:cNvPr id="11" name="Freeform 11"/>
          <p:cNvSpPr/>
          <p:nvPr/>
        </p:nvSpPr>
        <p:spPr>
          <a:xfrm flipH="1">
            <a:off x="978324" y="4347202"/>
            <a:ext cx="1523200" cy="3298268"/>
          </a:xfrm>
          <a:custGeom>
            <a:avLst/>
            <a:gdLst/>
            <a:ahLst/>
            <a:cxnLst/>
            <a:rect l="l" t="t" r="r" b="b"/>
            <a:pathLst>
              <a:path w="1523200" h="3298268">
                <a:moveTo>
                  <a:pt x="1523200" y="0"/>
                </a:moveTo>
                <a:lnTo>
                  <a:pt x="0" y="0"/>
                </a:lnTo>
                <a:lnTo>
                  <a:pt x="0" y="3298268"/>
                </a:lnTo>
                <a:lnTo>
                  <a:pt x="1523200" y="3298268"/>
                </a:lnTo>
                <a:lnTo>
                  <a:pt x="1523200" y="0"/>
                </a:lnTo>
                <a:close/>
              </a:path>
            </a:pathLst>
          </a:custGeom>
          <a:blipFill>
            <a:blip>
              <a:extLst>
                <a:ext uri="{96DAC541-7B7A-43D3-8B79-37D633B846F1}">
                  <asvg:svgBlip xmlns:asvg="http://schemas.microsoft.com/office/drawing/2016/SVG/main" r:embed="rId8"/>
                </a:ext>
              </a:extLst>
            </a:blip>
            <a:stretch>
              <a:fillRect/>
            </a:stretch>
          </a:blipFill>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FCDFF"/>
        </a:solidFill>
        <a:effectLst/>
      </p:bgPr>
    </p:bg>
    <p:spTree>
      <p:nvGrpSpPr>
        <p:cNvPr id="1" name=""/>
        <p:cNvGrpSpPr/>
        <p:nvPr/>
      </p:nvGrpSpPr>
      <p:grpSpPr>
        <a:xfrm>
          <a:off x="0" y="0"/>
          <a:ext cx="0" cy="0"/>
          <a:chOff x="0" y="0"/>
          <a:chExt cx="0" cy="0"/>
        </a:xfrm>
      </p:grpSpPr>
      <p:sp>
        <p:nvSpPr>
          <p:cNvPr id="2" name="TextBox 2"/>
          <p:cNvSpPr txBox="1"/>
          <p:nvPr/>
        </p:nvSpPr>
        <p:spPr>
          <a:xfrm>
            <a:off x="10043144" y="8208712"/>
            <a:ext cx="6946459" cy="1409228"/>
          </a:xfrm>
          <a:prstGeom prst="rect">
            <a:avLst/>
          </a:prstGeom>
        </p:spPr>
        <p:txBody>
          <a:bodyPr lIns="0" tIns="0" rIns="0" bIns="0" rtlCol="0" anchor="t">
            <a:spAutoFit/>
          </a:bodyPr>
          <a:lstStyle/>
          <a:p>
            <a:pPr algn="l">
              <a:lnSpc>
                <a:spcPts val="10131"/>
              </a:lnSpc>
            </a:pPr>
            <a:r>
              <a:rPr lang="en-US" sz="11513" b="1" spc="-725">
                <a:solidFill>
                  <a:srgbClr val="1C0140"/>
                </a:solidFill>
                <a:latin typeface="Proxima Nova Bold"/>
                <a:ea typeface="Proxima Nova Bold"/>
                <a:cs typeface="Proxima Nova Bold"/>
                <a:sym typeface="Proxima Nova Bold"/>
              </a:rPr>
              <a:t>Security</a:t>
            </a:r>
          </a:p>
        </p:txBody>
      </p:sp>
      <p:sp>
        <p:nvSpPr>
          <p:cNvPr id="3" name="TextBox 3"/>
          <p:cNvSpPr txBox="1"/>
          <p:nvPr/>
        </p:nvSpPr>
        <p:spPr>
          <a:xfrm>
            <a:off x="8771718" y="1268592"/>
            <a:ext cx="9471547" cy="5562677"/>
          </a:xfrm>
          <a:prstGeom prst="rect">
            <a:avLst/>
          </a:prstGeom>
        </p:spPr>
        <p:txBody>
          <a:bodyPr wrap="square" lIns="0" tIns="0" rIns="0" bIns="0" rtlCol="0" anchor="t">
            <a:spAutoFit/>
          </a:bodyPr>
          <a:lstStyle/>
          <a:p>
            <a:r>
              <a:rPr lang="en-US" sz="1600" b="1" dirty="0">
                <a:solidFill>
                  <a:srgbClr val="1C0140"/>
                </a:solidFill>
                <a:latin typeface="Proxima Nova"/>
                <a:ea typeface="+mn-lt"/>
                <a:cs typeface="Segoe UI"/>
              </a:rPr>
              <a:t>Comprehensive Cybersecurity </a:t>
            </a:r>
            <a:r>
              <a:rPr lang="en-US" sz="1600" b="1">
                <a:solidFill>
                  <a:srgbClr val="1C0140"/>
                </a:solidFill>
                <a:latin typeface="Proxima Nova"/>
                <a:ea typeface="+mn-lt"/>
                <a:cs typeface="Segoe UI"/>
              </a:rPr>
              <a:t>Services. Proactive</a:t>
            </a:r>
            <a:r>
              <a:rPr lang="en-US" sz="1600" b="1" dirty="0">
                <a:solidFill>
                  <a:srgbClr val="1C0140"/>
                </a:solidFill>
                <a:latin typeface="Proxima Nova"/>
                <a:ea typeface="+mn-lt"/>
                <a:cs typeface="Segoe UI"/>
              </a:rPr>
              <a:t> protection, monitoring, and response services designed to secure networks, endpoints, identities, and data while maintaining compliance and business continuity.</a:t>
            </a:r>
            <a:endParaRPr lang="en-US" sz="1600" dirty="0">
              <a:latin typeface="Proxima Nova"/>
            </a:endParaRPr>
          </a:p>
          <a:p>
            <a:pPr>
              <a:buFont typeface="Arial"/>
            </a:pPr>
            <a:endParaRPr lang="en-US" sz="1600" b="1" dirty="0">
              <a:solidFill>
                <a:srgbClr val="1C0140"/>
              </a:solidFill>
              <a:latin typeface="Proxima Nova"/>
              <a:ea typeface="+mn-lt"/>
              <a:cs typeface="+mn-lt"/>
            </a:endParaRPr>
          </a:p>
          <a:p>
            <a:pPr marL="285750" indent="-285750">
              <a:buFont typeface="Arial"/>
              <a:buChar char="•"/>
            </a:pPr>
            <a:r>
              <a:rPr lang="en-US" sz="1600" b="1">
                <a:solidFill>
                  <a:srgbClr val="1C0140"/>
                </a:solidFill>
                <a:latin typeface="Proxima Nova"/>
                <a:ea typeface="+mn-lt"/>
                <a:cs typeface="+mn-lt"/>
                <a:sym typeface="Proxima Nova"/>
              </a:rPr>
              <a:t>Security Assessment</a:t>
            </a:r>
            <a:endParaRPr lang="en-US" sz="1600">
              <a:latin typeface="Proxima Nova"/>
              <a:ea typeface="Calibri"/>
              <a:cs typeface="Calibri"/>
            </a:endParaRPr>
          </a:p>
          <a:p>
            <a:pPr marL="742950" lvl="1" indent="-285750">
              <a:buFont typeface="Arial"/>
              <a:buChar char="•"/>
            </a:pPr>
            <a:r>
              <a:rPr lang="en-US" sz="1600" i="1">
                <a:solidFill>
                  <a:srgbClr val="1C0140"/>
                </a:solidFill>
                <a:latin typeface="Proxima Nova"/>
                <a:ea typeface="+mn-lt"/>
                <a:cs typeface="+mn-lt"/>
                <a:sym typeface="Proxima Nova"/>
              </a:rPr>
              <a:t>Compliance</a:t>
            </a:r>
            <a:r>
              <a:rPr lang="en-US" sz="1600">
                <a:solidFill>
                  <a:srgbClr val="1C0140"/>
                </a:solidFill>
                <a:latin typeface="Proxima Nova"/>
                <a:ea typeface="+mn-lt"/>
                <a:cs typeface="+mn-lt"/>
                <a:sym typeface="Proxima Nova"/>
              </a:rPr>
              <a:t>– Ensure your systems are up to code with your governing regulations</a:t>
            </a:r>
            <a:endParaRPr lang="en-US" sz="1600">
              <a:latin typeface="Proxima Nova"/>
              <a:sym typeface="Proxima Nova"/>
            </a:endParaRPr>
          </a:p>
          <a:p>
            <a:pPr marL="742950" lvl="1" indent="-285750">
              <a:buFont typeface="Arial"/>
              <a:buChar char="•"/>
            </a:pPr>
            <a:r>
              <a:rPr lang="en-US" sz="1600" i="1" dirty="0" err="1">
                <a:solidFill>
                  <a:srgbClr val="1C0140"/>
                </a:solidFill>
                <a:latin typeface="Proxima Nova"/>
                <a:ea typeface="+mn-lt"/>
                <a:cs typeface="+mn-lt"/>
                <a:sym typeface="Proxima Nova"/>
              </a:rPr>
              <a:t>Vulernability</a:t>
            </a:r>
            <a:r>
              <a:rPr lang="en-US" sz="1600" i="1" dirty="0">
                <a:solidFill>
                  <a:srgbClr val="1C0140"/>
                </a:solidFill>
                <a:latin typeface="Proxima Nova"/>
                <a:ea typeface="+mn-lt"/>
                <a:cs typeface="+mn-lt"/>
                <a:sym typeface="Proxima Nova"/>
              </a:rPr>
              <a:t> Scanning</a:t>
            </a:r>
            <a:r>
              <a:rPr lang="en-US" sz="1600" dirty="0">
                <a:solidFill>
                  <a:srgbClr val="1C0140"/>
                </a:solidFill>
                <a:latin typeface="Proxima Nova"/>
                <a:ea typeface="+mn-lt"/>
                <a:cs typeface="+mn-lt"/>
                <a:sym typeface="Proxima Nova"/>
              </a:rPr>
              <a:t>– Search and identify possible entry points hackers can use on your network</a:t>
            </a:r>
            <a:endParaRPr lang="en-US" sz="1600" dirty="0">
              <a:latin typeface="Proxima Nova"/>
              <a:sym typeface="Proxima Nova"/>
            </a:endParaRPr>
          </a:p>
          <a:p>
            <a:pPr marL="742950" lvl="1" indent="-285750">
              <a:buFont typeface="Arial"/>
              <a:buChar char="•"/>
            </a:pPr>
            <a:r>
              <a:rPr lang="en-US" sz="1600" i="1">
                <a:solidFill>
                  <a:srgbClr val="1C0140"/>
                </a:solidFill>
                <a:latin typeface="Proxima Nova"/>
                <a:ea typeface="+mn-lt"/>
                <a:cs typeface="+mn-lt"/>
                <a:sym typeface="Proxima Nova"/>
              </a:rPr>
              <a:t>Risk Management</a:t>
            </a:r>
            <a:r>
              <a:rPr lang="en-US" sz="1600">
                <a:solidFill>
                  <a:srgbClr val="1C0140"/>
                </a:solidFill>
                <a:latin typeface="Proxima Nova"/>
                <a:ea typeface="+mn-lt"/>
                <a:cs typeface="+mn-lt"/>
                <a:sym typeface="Proxima Nova"/>
              </a:rPr>
              <a:t>– Identify and classify some of the known and unknown risks that you may be facing as an organization</a:t>
            </a:r>
            <a:endParaRPr lang="en-US" sz="1600">
              <a:latin typeface="Proxima Nova"/>
              <a:sym typeface="Proxima Nova"/>
            </a:endParaRPr>
          </a:p>
          <a:p>
            <a:pPr marL="742950" lvl="1" indent="-285750">
              <a:buFont typeface="Arial"/>
              <a:buChar char="•"/>
            </a:pPr>
            <a:r>
              <a:rPr lang="en-US" sz="1600" i="1" dirty="0">
                <a:solidFill>
                  <a:srgbClr val="1C0140"/>
                </a:solidFill>
                <a:latin typeface="Proxima Nova"/>
                <a:ea typeface="+mn-lt"/>
                <a:cs typeface="+mn-lt"/>
                <a:sym typeface="Proxima Nova"/>
              </a:rPr>
              <a:t>Remediation</a:t>
            </a:r>
            <a:r>
              <a:rPr lang="en-US" sz="1600" dirty="0">
                <a:solidFill>
                  <a:srgbClr val="1C0140"/>
                </a:solidFill>
                <a:latin typeface="Proxima Nova"/>
                <a:ea typeface="+mn-lt"/>
                <a:cs typeface="+mn-lt"/>
                <a:sym typeface="Proxima Nova"/>
              </a:rPr>
              <a:t>– Resolve any and all of the findings from the above tasks</a:t>
            </a:r>
            <a:endParaRPr lang="en-US" sz="1600" dirty="0">
              <a:latin typeface="Proxima Nova"/>
              <a:sym typeface="Proxima Nova"/>
            </a:endParaRPr>
          </a:p>
          <a:p>
            <a:pPr marL="285750" indent="-285750">
              <a:buFont typeface="Arial"/>
              <a:buChar char="•"/>
            </a:pPr>
            <a:r>
              <a:rPr lang="en-US" sz="1600" b="1">
                <a:solidFill>
                  <a:srgbClr val="1C0140"/>
                </a:solidFill>
                <a:latin typeface="Proxima Nova"/>
                <a:ea typeface="+mn-lt"/>
                <a:cs typeface="+mn-lt"/>
                <a:sym typeface="Proxima Nova"/>
              </a:rPr>
              <a:t>Malware Management</a:t>
            </a:r>
            <a:endParaRPr lang="en-US" sz="1600">
              <a:latin typeface="Proxima Nova"/>
              <a:sym typeface="Proxima Nova"/>
            </a:endParaRPr>
          </a:p>
          <a:p>
            <a:pPr marL="742950" lvl="1" indent="-285750">
              <a:buFont typeface="Arial"/>
              <a:buChar char="•"/>
            </a:pPr>
            <a:r>
              <a:rPr lang="en-US" sz="1600" i="1">
                <a:solidFill>
                  <a:srgbClr val="1C0140"/>
                </a:solidFill>
                <a:latin typeface="Proxima Nova"/>
                <a:ea typeface="+mn-lt"/>
                <a:cs typeface="+mn-lt"/>
                <a:sym typeface="Proxima Nova"/>
              </a:rPr>
              <a:t>Find and remove viruses</a:t>
            </a:r>
            <a:endParaRPr lang="en-US" sz="1600">
              <a:latin typeface="Proxima Nova"/>
              <a:sym typeface="Proxima Nova"/>
            </a:endParaRPr>
          </a:p>
          <a:p>
            <a:pPr marL="742950" lvl="1" indent="-285750">
              <a:buFont typeface="Arial"/>
              <a:buChar char="•"/>
            </a:pPr>
            <a:r>
              <a:rPr lang="en-US" sz="1600" i="1" dirty="0">
                <a:solidFill>
                  <a:srgbClr val="1C0140"/>
                </a:solidFill>
                <a:latin typeface="Proxima Nova"/>
                <a:ea typeface="+mn-lt"/>
                <a:cs typeface="+mn-lt"/>
                <a:sym typeface="Proxima Nova"/>
              </a:rPr>
              <a:t>Identify and avoid adware</a:t>
            </a:r>
            <a:endParaRPr lang="en-US" sz="1600" dirty="0">
              <a:latin typeface="Proxima Nova"/>
              <a:sym typeface="Proxima Nova"/>
            </a:endParaRPr>
          </a:p>
          <a:p>
            <a:pPr marL="742950" lvl="1" indent="-285750">
              <a:buFont typeface="Arial"/>
              <a:buChar char="•"/>
            </a:pPr>
            <a:r>
              <a:rPr lang="en-US" sz="1600" i="1" dirty="0">
                <a:solidFill>
                  <a:srgbClr val="1C0140"/>
                </a:solidFill>
                <a:latin typeface="Proxima Nova"/>
                <a:ea typeface="+mn-lt"/>
                <a:cs typeface="+mn-lt"/>
                <a:sym typeface="Proxima Nova"/>
              </a:rPr>
              <a:t>Detect and eliminate spyware</a:t>
            </a:r>
            <a:endParaRPr lang="en-US" sz="1600" dirty="0">
              <a:latin typeface="Proxima Nova"/>
              <a:sym typeface="Proxima Nova"/>
            </a:endParaRPr>
          </a:p>
          <a:p>
            <a:pPr marL="742950" lvl="1" indent="-285750">
              <a:buFont typeface="Arial"/>
              <a:buChar char="•"/>
            </a:pPr>
            <a:r>
              <a:rPr lang="en-US" sz="1600" i="1">
                <a:solidFill>
                  <a:srgbClr val="1C0140"/>
                </a:solidFill>
                <a:latin typeface="Proxima Nova"/>
                <a:ea typeface="+mn-lt"/>
                <a:cs typeface="+mn-lt"/>
                <a:sym typeface="Proxima Nova"/>
              </a:rPr>
              <a:t>Prevent computer infections</a:t>
            </a:r>
            <a:endParaRPr lang="en-US" sz="1600">
              <a:latin typeface="Proxima Nova"/>
              <a:sym typeface="Proxima Nova"/>
            </a:endParaRPr>
          </a:p>
          <a:p>
            <a:pPr marL="285750" indent="-285750">
              <a:buFont typeface="Arial"/>
              <a:buChar char="•"/>
            </a:pPr>
            <a:r>
              <a:rPr lang="en-US" sz="1600" b="1">
                <a:solidFill>
                  <a:srgbClr val="1C0140"/>
                </a:solidFill>
                <a:latin typeface="Proxima Nova"/>
                <a:ea typeface="+mn-lt"/>
                <a:cs typeface="+mn-lt"/>
                <a:sym typeface="Proxima Nova"/>
              </a:rPr>
              <a:t>System Update and Patching</a:t>
            </a:r>
            <a:endParaRPr lang="en-US" sz="1600">
              <a:latin typeface="Proxima Nova"/>
              <a:sym typeface="Proxima Nova"/>
            </a:endParaRPr>
          </a:p>
          <a:p>
            <a:pPr marL="742950" lvl="1" indent="-285750">
              <a:buFont typeface="Arial"/>
              <a:buChar char="•"/>
            </a:pPr>
            <a:r>
              <a:rPr lang="en-US" sz="1600" i="1">
                <a:solidFill>
                  <a:srgbClr val="1C0140"/>
                </a:solidFill>
                <a:latin typeface="Proxima Nova"/>
                <a:ea typeface="+mn-lt"/>
                <a:cs typeface="+mn-lt"/>
                <a:sym typeface="Proxima Nova"/>
              </a:rPr>
              <a:t>Keep systems up-to-date to access the latest features available</a:t>
            </a:r>
            <a:endParaRPr lang="en-US" sz="1600">
              <a:latin typeface="Proxima Nova"/>
              <a:sym typeface="Proxima Nova"/>
            </a:endParaRPr>
          </a:p>
          <a:p>
            <a:pPr marL="742950" lvl="1" indent="-285750">
              <a:buFont typeface="Arial"/>
              <a:buChar char="•"/>
            </a:pPr>
            <a:r>
              <a:rPr lang="en-US" sz="1600" i="1" dirty="0">
                <a:solidFill>
                  <a:srgbClr val="1C0140"/>
                </a:solidFill>
                <a:latin typeface="Proxima Nova"/>
                <a:ea typeface="+mn-lt"/>
                <a:cs typeface="+mn-lt"/>
                <a:sym typeface="Proxima Nova"/>
              </a:rPr>
              <a:t>Fix issues with software that are identified by their vendor</a:t>
            </a:r>
            <a:endParaRPr lang="en-US" sz="1600" dirty="0">
              <a:latin typeface="Proxima Nova"/>
              <a:sym typeface="Proxima Nova"/>
            </a:endParaRPr>
          </a:p>
          <a:p>
            <a:pPr marL="742950" lvl="1" indent="-285750">
              <a:buFont typeface="Arial"/>
              <a:buChar char="•"/>
            </a:pPr>
            <a:r>
              <a:rPr lang="en-US" sz="1600" i="1">
                <a:solidFill>
                  <a:srgbClr val="1C0140"/>
                </a:solidFill>
                <a:latin typeface="Proxima Nova"/>
                <a:ea typeface="+mn-lt"/>
                <a:cs typeface="+mn-lt"/>
                <a:sym typeface="Proxima Nova"/>
              </a:rPr>
              <a:t>Patch security holes on your system that can possible be accessed by hackers</a:t>
            </a:r>
            <a:endParaRPr lang="en-US" sz="1600">
              <a:latin typeface="Proxima Nova"/>
              <a:sym typeface="Proxima Nova"/>
            </a:endParaRPr>
          </a:p>
          <a:p>
            <a:endParaRPr lang="en-US" sz="1600" dirty="0">
              <a:solidFill>
                <a:srgbClr val="1C0140"/>
              </a:solidFill>
              <a:latin typeface="Proxima Nova"/>
              <a:ea typeface="Calibri"/>
              <a:cs typeface="Segoe UI"/>
            </a:endParaRPr>
          </a:p>
          <a:p>
            <a:pPr algn="l">
              <a:lnSpc>
                <a:spcPts val="3590"/>
              </a:lnSpc>
            </a:pPr>
            <a:endParaRPr lang="en-US" sz="1600" dirty="0">
              <a:solidFill>
                <a:srgbClr val="1C0140"/>
              </a:solidFill>
              <a:latin typeface="Proxima Nova"/>
              <a:ea typeface="Proxima Nova"/>
              <a:cs typeface="Proxima Nova"/>
            </a:endParaRPr>
          </a:p>
        </p:txBody>
      </p:sp>
      <p:sp>
        <p:nvSpPr>
          <p:cNvPr id="6" name="Freeform 6"/>
          <p:cNvSpPr/>
          <p:nvPr/>
        </p:nvSpPr>
        <p:spPr>
          <a:xfrm>
            <a:off x="3949121" y="85885"/>
            <a:ext cx="3336599" cy="3845216"/>
          </a:xfrm>
          <a:custGeom>
            <a:avLst/>
            <a:gdLst/>
            <a:ahLst/>
            <a:cxnLst/>
            <a:rect l="l" t="t" r="r" b="b"/>
            <a:pathLst>
              <a:path w="3898412" h="4571699">
                <a:moveTo>
                  <a:pt x="0" y="0"/>
                </a:moveTo>
                <a:lnTo>
                  <a:pt x="3898412" y="0"/>
                </a:lnTo>
                <a:lnTo>
                  <a:pt x="3898412" y="4571698"/>
                </a:lnTo>
                <a:lnTo>
                  <a:pt x="0" y="4571698"/>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7" name="Freeform 7"/>
          <p:cNvSpPr/>
          <p:nvPr/>
        </p:nvSpPr>
        <p:spPr>
          <a:xfrm>
            <a:off x="4378215" y="3739242"/>
            <a:ext cx="3341496" cy="4571699"/>
          </a:xfrm>
          <a:custGeom>
            <a:avLst/>
            <a:gdLst/>
            <a:ahLst/>
            <a:cxnLst/>
            <a:rect l="l" t="t" r="r" b="b"/>
            <a:pathLst>
              <a:path w="3341496" h="4571699">
                <a:moveTo>
                  <a:pt x="0" y="0"/>
                </a:moveTo>
                <a:lnTo>
                  <a:pt x="3341496" y="0"/>
                </a:lnTo>
                <a:lnTo>
                  <a:pt x="3341496" y="4571698"/>
                </a:lnTo>
                <a:lnTo>
                  <a:pt x="0" y="4571698"/>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8" name="Freeform 8"/>
          <p:cNvSpPr/>
          <p:nvPr/>
        </p:nvSpPr>
        <p:spPr>
          <a:xfrm>
            <a:off x="876975" y="1477495"/>
            <a:ext cx="2644244" cy="4516565"/>
          </a:xfrm>
          <a:custGeom>
            <a:avLst/>
            <a:gdLst/>
            <a:ahLst/>
            <a:cxnLst/>
            <a:rect l="l" t="t" r="r" b="b"/>
            <a:pathLst>
              <a:path w="2644244" h="4516565">
                <a:moveTo>
                  <a:pt x="0" y="0"/>
                </a:moveTo>
                <a:lnTo>
                  <a:pt x="2644244" y="0"/>
                </a:lnTo>
                <a:lnTo>
                  <a:pt x="2644244" y="4516565"/>
                </a:lnTo>
                <a:lnTo>
                  <a:pt x="0" y="4516565"/>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p:cNvSpPr/>
          <p:nvPr/>
        </p:nvSpPr>
        <p:spPr>
          <a:xfrm>
            <a:off x="1126017" y="7004517"/>
            <a:ext cx="3013833" cy="2499486"/>
          </a:xfrm>
          <a:custGeom>
            <a:avLst/>
            <a:gdLst/>
            <a:ahLst/>
            <a:cxnLst/>
            <a:rect l="l" t="t" r="r" b="b"/>
            <a:pathLst>
              <a:path w="4486171" h="3148477">
                <a:moveTo>
                  <a:pt x="0" y="0"/>
                </a:moveTo>
                <a:lnTo>
                  <a:pt x="4486172" y="0"/>
                </a:lnTo>
                <a:lnTo>
                  <a:pt x="4486172" y="3148477"/>
                </a:lnTo>
                <a:lnTo>
                  <a:pt x="0" y="3148477"/>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1" name="Freeform 11"/>
          <p:cNvSpPr/>
          <p:nvPr/>
        </p:nvSpPr>
        <p:spPr>
          <a:xfrm>
            <a:off x="6295422" y="7779562"/>
            <a:ext cx="2848578" cy="1843807"/>
          </a:xfrm>
          <a:custGeom>
            <a:avLst/>
            <a:gdLst/>
            <a:ahLst/>
            <a:cxnLst/>
            <a:rect l="l" t="t" r="r" b="b"/>
            <a:pathLst>
              <a:path w="2848578" h="1843807">
                <a:moveTo>
                  <a:pt x="0" y="0"/>
                </a:moveTo>
                <a:lnTo>
                  <a:pt x="2848578" y="0"/>
                </a:lnTo>
                <a:lnTo>
                  <a:pt x="2848578" y="1843807"/>
                </a:lnTo>
                <a:lnTo>
                  <a:pt x="0" y="1843807"/>
                </a:lnTo>
                <a:lnTo>
                  <a:pt x="0" y="0"/>
                </a:lnTo>
                <a:close/>
              </a:path>
            </a:pathLst>
          </a:custGeom>
          <a:blipFill>
            <a:blip>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9FCDFF"/>
        </a:solidFill>
        <a:effectLst/>
      </p:bgPr>
    </p:bg>
    <p:spTree>
      <p:nvGrpSpPr>
        <p:cNvPr id="1" name=""/>
        <p:cNvGrpSpPr/>
        <p:nvPr/>
      </p:nvGrpSpPr>
      <p:grpSpPr>
        <a:xfrm>
          <a:off x="0" y="0"/>
          <a:ext cx="0" cy="0"/>
          <a:chOff x="0" y="0"/>
          <a:chExt cx="0" cy="0"/>
        </a:xfrm>
      </p:grpSpPr>
      <p:sp>
        <p:nvSpPr>
          <p:cNvPr id="2" name="TextBox 2"/>
          <p:cNvSpPr txBox="1"/>
          <p:nvPr/>
        </p:nvSpPr>
        <p:spPr>
          <a:xfrm>
            <a:off x="1592664" y="1606629"/>
            <a:ext cx="14798134" cy="1410880"/>
          </a:xfrm>
          <a:prstGeom prst="rect">
            <a:avLst/>
          </a:prstGeom>
        </p:spPr>
        <p:txBody>
          <a:bodyPr lIns="0" tIns="0" rIns="0" bIns="0" rtlCol="0" anchor="t">
            <a:spAutoFit/>
          </a:bodyPr>
          <a:lstStyle/>
          <a:p>
            <a:pPr algn="l">
              <a:lnSpc>
                <a:spcPts val="10131"/>
              </a:lnSpc>
            </a:pPr>
            <a:r>
              <a:rPr lang="en-US" sz="11513" b="1" spc="-725">
                <a:solidFill>
                  <a:srgbClr val="1C0140"/>
                </a:solidFill>
                <a:latin typeface="Proxima Nova Bold"/>
                <a:ea typeface="Proxima Nova Bold"/>
                <a:cs typeface="Proxima Nova Bold"/>
                <a:sym typeface="Proxima Nova Bold"/>
              </a:rPr>
              <a:t>Virus and Malware Help</a:t>
            </a:r>
          </a:p>
        </p:txBody>
      </p:sp>
      <p:sp>
        <p:nvSpPr>
          <p:cNvPr id="3" name="TextBox 3"/>
          <p:cNvSpPr txBox="1"/>
          <p:nvPr/>
        </p:nvSpPr>
        <p:spPr>
          <a:xfrm>
            <a:off x="1592664" y="3648065"/>
            <a:ext cx="1605120" cy="1410880"/>
          </a:xfrm>
          <a:prstGeom prst="rect">
            <a:avLst/>
          </a:prstGeom>
        </p:spPr>
        <p:txBody>
          <a:bodyPr lIns="0" tIns="0" rIns="0" bIns="0" rtlCol="0" anchor="t">
            <a:spAutoFit/>
          </a:bodyPr>
          <a:lstStyle/>
          <a:p>
            <a:pPr algn="l">
              <a:lnSpc>
                <a:spcPts val="10131"/>
              </a:lnSpc>
            </a:pPr>
            <a:r>
              <a:rPr lang="en-US" sz="11513" spc="-725">
                <a:solidFill>
                  <a:srgbClr val="1C0140"/>
                </a:solidFill>
                <a:latin typeface="Proxima Nova"/>
                <a:ea typeface="Proxima Nova"/>
                <a:cs typeface="Proxima Nova"/>
                <a:sym typeface="Proxima Nova"/>
              </a:rPr>
              <a:t>1.</a:t>
            </a:r>
          </a:p>
        </p:txBody>
      </p:sp>
      <p:sp>
        <p:nvSpPr>
          <p:cNvPr id="4" name="TextBox 4"/>
          <p:cNvSpPr txBox="1"/>
          <p:nvPr/>
        </p:nvSpPr>
        <p:spPr>
          <a:xfrm>
            <a:off x="3009975" y="3544997"/>
            <a:ext cx="5481737" cy="1749933"/>
          </a:xfrm>
          <a:prstGeom prst="rect">
            <a:avLst/>
          </a:prstGeom>
        </p:spPr>
        <p:txBody>
          <a:bodyPr lIns="0" tIns="0" rIns="0" bIns="0" rtlCol="0" anchor="t">
            <a:spAutoFit/>
          </a:bodyPr>
          <a:lstStyle/>
          <a:p>
            <a:pPr algn="l">
              <a:lnSpc>
                <a:spcPts val="3590"/>
              </a:lnSpc>
            </a:pPr>
            <a:r>
              <a:rPr lang="en-US" sz="2100">
                <a:solidFill>
                  <a:srgbClr val="1C0140"/>
                </a:solidFill>
                <a:latin typeface="Proxima Nova"/>
                <a:ea typeface="Proxima Nova"/>
                <a:cs typeface="Proxima Nova"/>
                <a:sym typeface="Proxima Nova"/>
              </a:rPr>
              <a:t>Detection and Removal- Identify, isolate, and safely remove viruses, malware, and ransomware from infected systems.</a:t>
            </a:r>
          </a:p>
          <a:p>
            <a:pPr algn="l">
              <a:lnSpc>
                <a:spcPts val="3590"/>
              </a:lnSpc>
            </a:pPr>
            <a:endParaRPr lang="en-US" sz="2100">
              <a:solidFill>
                <a:srgbClr val="1C0140"/>
              </a:solidFill>
              <a:latin typeface="Proxima Nova"/>
              <a:ea typeface="Proxima Nova"/>
              <a:cs typeface="Proxima Nova"/>
              <a:sym typeface="Proxima Nova"/>
            </a:endParaRPr>
          </a:p>
        </p:txBody>
      </p:sp>
      <p:sp>
        <p:nvSpPr>
          <p:cNvPr id="5" name="TextBox 5"/>
          <p:cNvSpPr txBox="1"/>
          <p:nvPr/>
        </p:nvSpPr>
        <p:spPr>
          <a:xfrm>
            <a:off x="1592664" y="5525236"/>
            <a:ext cx="1605120" cy="1410880"/>
          </a:xfrm>
          <a:prstGeom prst="rect">
            <a:avLst/>
          </a:prstGeom>
        </p:spPr>
        <p:txBody>
          <a:bodyPr lIns="0" tIns="0" rIns="0" bIns="0" rtlCol="0" anchor="t">
            <a:spAutoFit/>
          </a:bodyPr>
          <a:lstStyle/>
          <a:p>
            <a:pPr algn="l">
              <a:lnSpc>
                <a:spcPts val="10131"/>
              </a:lnSpc>
            </a:pPr>
            <a:r>
              <a:rPr lang="en-US" sz="11513" spc="-725">
                <a:solidFill>
                  <a:srgbClr val="1C0140"/>
                </a:solidFill>
                <a:latin typeface="Proxima Nova"/>
                <a:ea typeface="Proxima Nova"/>
                <a:cs typeface="Proxima Nova"/>
                <a:sym typeface="Proxima Nova"/>
              </a:rPr>
              <a:t>2.</a:t>
            </a:r>
          </a:p>
        </p:txBody>
      </p:sp>
      <p:sp>
        <p:nvSpPr>
          <p:cNvPr id="6" name="TextBox 6"/>
          <p:cNvSpPr txBox="1"/>
          <p:nvPr/>
        </p:nvSpPr>
        <p:spPr>
          <a:xfrm>
            <a:off x="3009975" y="5422168"/>
            <a:ext cx="5481737" cy="1749933"/>
          </a:xfrm>
          <a:prstGeom prst="rect">
            <a:avLst/>
          </a:prstGeom>
        </p:spPr>
        <p:txBody>
          <a:bodyPr lIns="0" tIns="0" rIns="0" bIns="0" rtlCol="0" anchor="t">
            <a:spAutoFit/>
          </a:bodyPr>
          <a:lstStyle/>
          <a:p>
            <a:pPr algn="l">
              <a:lnSpc>
                <a:spcPts val="3590"/>
              </a:lnSpc>
            </a:pPr>
            <a:r>
              <a:rPr lang="en-US" sz="2100">
                <a:solidFill>
                  <a:srgbClr val="1C0140"/>
                </a:solidFill>
                <a:latin typeface="Proxima Nova"/>
                <a:ea typeface="Proxima Nova"/>
                <a:cs typeface="Proxima Nova"/>
                <a:sym typeface="Proxima Nova"/>
              </a:rPr>
              <a:t>Prevention and Hardening- Implement security controls, endpoint protection, and user best practices to prevent future infections.</a:t>
            </a:r>
          </a:p>
          <a:p>
            <a:pPr algn="l">
              <a:lnSpc>
                <a:spcPts val="3590"/>
              </a:lnSpc>
            </a:pPr>
            <a:endParaRPr lang="en-US" sz="2100">
              <a:solidFill>
                <a:srgbClr val="1C0140"/>
              </a:solidFill>
              <a:latin typeface="Proxima Nova"/>
              <a:ea typeface="Proxima Nova"/>
              <a:cs typeface="Proxima Nova"/>
              <a:sym typeface="Proxima Nova"/>
            </a:endParaRPr>
          </a:p>
        </p:txBody>
      </p:sp>
      <p:sp>
        <p:nvSpPr>
          <p:cNvPr id="7" name="TextBox 7"/>
          <p:cNvSpPr txBox="1"/>
          <p:nvPr/>
        </p:nvSpPr>
        <p:spPr>
          <a:xfrm>
            <a:off x="1592664" y="7612391"/>
            <a:ext cx="1605120" cy="1410880"/>
          </a:xfrm>
          <a:prstGeom prst="rect">
            <a:avLst/>
          </a:prstGeom>
        </p:spPr>
        <p:txBody>
          <a:bodyPr lIns="0" tIns="0" rIns="0" bIns="0" rtlCol="0" anchor="t">
            <a:spAutoFit/>
          </a:bodyPr>
          <a:lstStyle/>
          <a:p>
            <a:pPr algn="l">
              <a:lnSpc>
                <a:spcPts val="10131"/>
              </a:lnSpc>
            </a:pPr>
            <a:r>
              <a:rPr lang="en-US" sz="11513" spc="-725">
                <a:solidFill>
                  <a:srgbClr val="1C0140"/>
                </a:solidFill>
                <a:latin typeface="Proxima Nova"/>
                <a:ea typeface="Proxima Nova"/>
                <a:cs typeface="Proxima Nova"/>
                <a:sym typeface="Proxima Nova"/>
              </a:rPr>
              <a:t>3.</a:t>
            </a:r>
          </a:p>
        </p:txBody>
      </p:sp>
      <p:sp>
        <p:nvSpPr>
          <p:cNvPr id="8" name="TextBox 8"/>
          <p:cNvSpPr txBox="1"/>
          <p:nvPr/>
        </p:nvSpPr>
        <p:spPr>
          <a:xfrm>
            <a:off x="3009975" y="7509323"/>
            <a:ext cx="5481737" cy="1749933"/>
          </a:xfrm>
          <a:prstGeom prst="rect">
            <a:avLst/>
          </a:prstGeom>
        </p:spPr>
        <p:txBody>
          <a:bodyPr lIns="0" tIns="0" rIns="0" bIns="0" rtlCol="0" anchor="t">
            <a:spAutoFit/>
          </a:bodyPr>
          <a:lstStyle/>
          <a:p>
            <a:pPr algn="l">
              <a:lnSpc>
                <a:spcPts val="3590"/>
              </a:lnSpc>
            </a:pPr>
            <a:r>
              <a:rPr lang="en-US" sz="2100">
                <a:solidFill>
                  <a:srgbClr val="1C0140"/>
                </a:solidFill>
                <a:latin typeface="Proxima Nova"/>
                <a:ea typeface="Proxima Nova"/>
                <a:cs typeface="Proxima Nova"/>
                <a:sym typeface="Proxima Nova"/>
              </a:rPr>
              <a:t>Recovery and Education- Restore affected systems and data while educating users to reduce the risk of recurring incidents.</a:t>
            </a:r>
          </a:p>
          <a:p>
            <a:pPr algn="l">
              <a:lnSpc>
                <a:spcPts val="3590"/>
              </a:lnSpc>
            </a:pPr>
            <a:endParaRPr lang="en-US" sz="2100">
              <a:solidFill>
                <a:srgbClr val="1C0140"/>
              </a:solidFill>
              <a:latin typeface="Proxima Nova"/>
              <a:ea typeface="Proxima Nova"/>
              <a:cs typeface="Proxima Nova"/>
              <a:sym typeface="Proxima Nova"/>
            </a:endParaRPr>
          </a:p>
        </p:txBody>
      </p:sp>
      <p:sp>
        <p:nvSpPr>
          <p:cNvPr id="9" name="Freeform 9"/>
          <p:cNvSpPr/>
          <p:nvPr/>
        </p:nvSpPr>
        <p:spPr>
          <a:xfrm>
            <a:off x="13408932" y="6630286"/>
            <a:ext cx="2643565" cy="3515877"/>
          </a:xfrm>
          <a:custGeom>
            <a:avLst/>
            <a:gdLst/>
            <a:ahLst/>
            <a:cxnLst/>
            <a:rect l="l" t="t" r="r" b="b"/>
            <a:pathLst>
              <a:path w="4106217" h="4571699">
                <a:moveTo>
                  <a:pt x="0" y="0"/>
                </a:moveTo>
                <a:lnTo>
                  <a:pt x="4106217" y="0"/>
                </a:lnTo>
                <a:lnTo>
                  <a:pt x="4106217" y="4571698"/>
                </a:lnTo>
                <a:lnTo>
                  <a:pt x="0" y="4571698"/>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10" name="Freeform 10"/>
          <p:cNvSpPr/>
          <p:nvPr/>
        </p:nvSpPr>
        <p:spPr>
          <a:xfrm>
            <a:off x="8044343" y="4165616"/>
            <a:ext cx="3898412" cy="4571699"/>
          </a:xfrm>
          <a:custGeom>
            <a:avLst/>
            <a:gdLst/>
            <a:ahLst/>
            <a:cxnLst/>
            <a:rect l="l" t="t" r="r" b="b"/>
            <a:pathLst>
              <a:path w="3898412" h="4571699">
                <a:moveTo>
                  <a:pt x="0" y="0"/>
                </a:moveTo>
                <a:lnTo>
                  <a:pt x="3898412" y="0"/>
                </a:lnTo>
                <a:lnTo>
                  <a:pt x="3898412" y="4571699"/>
                </a:lnTo>
                <a:lnTo>
                  <a:pt x="0" y="4571699"/>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11" name="Freeform 11"/>
          <p:cNvSpPr/>
          <p:nvPr/>
        </p:nvSpPr>
        <p:spPr>
          <a:xfrm>
            <a:off x="15283013" y="2852305"/>
            <a:ext cx="2644073" cy="3777411"/>
          </a:xfrm>
          <a:custGeom>
            <a:avLst/>
            <a:gdLst/>
            <a:ahLst/>
            <a:cxnLst/>
            <a:rect l="l" t="t" r="r" b="b"/>
            <a:pathLst>
              <a:path w="3341496" h="4571699">
                <a:moveTo>
                  <a:pt x="0" y="0"/>
                </a:moveTo>
                <a:lnTo>
                  <a:pt x="3341496" y="0"/>
                </a:lnTo>
                <a:lnTo>
                  <a:pt x="3341496" y="4571699"/>
                </a:lnTo>
                <a:lnTo>
                  <a:pt x="0" y="457169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2" name="Freeform 12"/>
          <p:cNvSpPr/>
          <p:nvPr/>
        </p:nvSpPr>
        <p:spPr>
          <a:xfrm>
            <a:off x="11946435" y="2573802"/>
            <a:ext cx="2644244" cy="4516565"/>
          </a:xfrm>
          <a:custGeom>
            <a:avLst/>
            <a:gdLst/>
            <a:ahLst/>
            <a:cxnLst/>
            <a:rect l="l" t="t" r="r" b="b"/>
            <a:pathLst>
              <a:path w="2644244" h="4516565">
                <a:moveTo>
                  <a:pt x="0" y="0"/>
                </a:moveTo>
                <a:lnTo>
                  <a:pt x="2644243" y="0"/>
                </a:lnTo>
                <a:lnTo>
                  <a:pt x="2644243" y="4516565"/>
                </a:lnTo>
                <a:lnTo>
                  <a:pt x="0" y="4516565"/>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3" name="Freeform 13"/>
          <p:cNvSpPr/>
          <p:nvPr/>
        </p:nvSpPr>
        <p:spPr>
          <a:xfrm>
            <a:off x="8320653" y="2632224"/>
            <a:ext cx="2848578" cy="1843807"/>
          </a:xfrm>
          <a:custGeom>
            <a:avLst/>
            <a:gdLst/>
            <a:ahLst/>
            <a:cxnLst/>
            <a:rect l="l" t="t" r="r" b="b"/>
            <a:pathLst>
              <a:path w="2848578" h="1843807">
                <a:moveTo>
                  <a:pt x="0" y="0"/>
                </a:moveTo>
                <a:lnTo>
                  <a:pt x="2848578" y="0"/>
                </a:lnTo>
                <a:lnTo>
                  <a:pt x="2848578" y="1843806"/>
                </a:lnTo>
                <a:lnTo>
                  <a:pt x="0" y="1843806"/>
                </a:lnTo>
                <a:lnTo>
                  <a:pt x="0" y="0"/>
                </a:lnTo>
                <a:close/>
              </a:path>
            </a:pathLst>
          </a:custGeom>
          <a:blipFill>
            <a:blip>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9FCDFF"/>
        </a:solidFill>
        <a:effectLst/>
      </p:bgPr>
    </p:bg>
    <p:spTree>
      <p:nvGrpSpPr>
        <p:cNvPr id="1" name=""/>
        <p:cNvGrpSpPr/>
        <p:nvPr/>
      </p:nvGrpSpPr>
      <p:grpSpPr>
        <a:xfrm>
          <a:off x="0" y="0"/>
          <a:ext cx="0" cy="0"/>
          <a:chOff x="0" y="0"/>
          <a:chExt cx="0" cy="0"/>
        </a:xfrm>
      </p:grpSpPr>
      <p:sp>
        <p:nvSpPr>
          <p:cNvPr id="2" name="TextBox 2"/>
          <p:cNvSpPr txBox="1"/>
          <p:nvPr/>
        </p:nvSpPr>
        <p:spPr>
          <a:xfrm>
            <a:off x="3268700" y="328877"/>
            <a:ext cx="7695271" cy="1409228"/>
          </a:xfrm>
          <a:prstGeom prst="rect">
            <a:avLst/>
          </a:prstGeom>
        </p:spPr>
        <p:txBody>
          <a:bodyPr lIns="0" tIns="0" rIns="0" bIns="0" rtlCol="0" anchor="t">
            <a:spAutoFit/>
          </a:bodyPr>
          <a:lstStyle/>
          <a:p>
            <a:pPr algn="l">
              <a:lnSpc>
                <a:spcPts val="10131"/>
              </a:lnSpc>
            </a:pPr>
            <a:r>
              <a:rPr lang="en-US" sz="11513" b="1" spc="-725">
                <a:solidFill>
                  <a:srgbClr val="1C0140"/>
                </a:solidFill>
                <a:latin typeface="Proxima Nova Bold"/>
                <a:ea typeface="Proxima Nova Bold"/>
                <a:cs typeface="Proxima Nova Bold"/>
                <a:sym typeface="Proxima Nova Bold"/>
              </a:rPr>
              <a:t>Computing</a:t>
            </a:r>
          </a:p>
        </p:txBody>
      </p:sp>
      <p:sp>
        <p:nvSpPr>
          <p:cNvPr id="3" name="TextBox 3"/>
          <p:cNvSpPr txBox="1"/>
          <p:nvPr/>
        </p:nvSpPr>
        <p:spPr>
          <a:xfrm>
            <a:off x="7811973" y="1539899"/>
            <a:ext cx="10472831" cy="7871001"/>
          </a:xfrm>
          <a:prstGeom prst="rect">
            <a:avLst/>
          </a:prstGeom>
        </p:spPr>
        <p:txBody>
          <a:bodyPr wrap="square" lIns="0" tIns="0" rIns="0" bIns="0" rtlCol="0" anchor="t">
            <a:spAutoFit/>
          </a:bodyPr>
          <a:lstStyle/>
          <a:p>
            <a:pPr algn="l">
              <a:lnSpc>
                <a:spcPts val="3590"/>
              </a:lnSpc>
            </a:pPr>
            <a:r>
              <a:rPr lang="en-US" sz="1600">
                <a:solidFill>
                  <a:srgbClr val="1C0140"/>
                </a:solidFill>
                <a:latin typeface="Proxima Nova"/>
                <a:ea typeface="Proxima Nova"/>
                <a:cs typeface="Proxima Nova"/>
                <a:sym typeface="Proxima Nova"/>
              </a:rPr>
              <a:t>We manage and support end-user computing environments to ensure reliability and productivity. Our services include hardware deployment, software installation, patching, and cloud integration.</a:t>
            </a:r>
          </a:p>
          <a:p>
            <a:pPr algn="l">
              <a:lnSpc>
                <a:spcPts val="3590"/>
              </a:lnSpc>
            </a:pPr>
            <a:r>
              <a:rPr lang="en-US" sz="1600">
                <a:solidFill>
                  <a:srgbClr val="1C0140"/>
                </a:solidFill>
                <a:latin typeface="Proxima Nova"/>
                <a:ea typeface="Proxima Nova"/>
                <a:cs typeface="Proxima Nova"/>
                <a:sym typeface="Proxima Nova"/>
              </a:rPr>
              <a:t>From help desk support to full system lifecycle management, we ensure technology enables users to work efficiently and securely.</a:t>
            </a:r>
          </a:p>
          <a:p>
            <a:pPr marL="285750" indent="-285750">
              <a:buFont typeface="Arial"/>
              <a:buChar char="•"/>
            </a:pPr>
            <a:r>
              <a:rPr lang="en-US" sz="1600" dirty="0">
                <a:solidFill>
                  <a:srgbClr val="1C0140"/>
                </a:solidFill>
                <a:latin typeface="Proxima Nova"/>
                <a:ea typeface="+mn-lt"/>
                <a:cs typeface="+mn-lt"/>
              </a:rPr>
              <a:t>Computing Assessment– Allow us to perform a computing assessment to possibly find the following</a:t>
            </a:r>
            <a:endParaRPr lang="en-US" sz="1600" dirty="0">
              <a:latin typeface="Proxima Nova"/>
            </a:endParaRPr>
          </a:p>
          <a:p>
            <a:pPr marL="742950" lvl="1" indent="-285750">
              <a:buFont typeface="Arial"/>
              <a:buChar char="•"/>
            </a:pPr>
            <a:r>
              <a:rPr lang="en-US" sz="1600" dirty="0">
                <a:solidFill>
                  <a:srgbClr val="1C0140"/>
                </a:solidFill>
                <a:latin typeface="Proxima Nova"/>
                <a:ea typeface="+mn-lt"/>
                <a:cs typeface="+mn-lt"/>
              </a:rPr>
              <a:t>Devices operating slowly or poorly</a:t>
            </a:r>
            <a:endParaRPr lang="en-US" sz="1600" dirty="0">
              <a:latin typeface="Proxima Nova"/>
            </a:endParaRPr>
          </a:p>
          <a:p>
            <a:pPr marL="742950" lvl="1" indent="-285750">
              <a:buFont typeface="Arial"/>
              <a:buChar char="•"/>
            </a:pPr>
            <a:r>
              <a:rPr lang="en-US" sz="1600">
                <a:solidFill>
                  <a:srgbClr val="1C0140"/>
                </a:solidFill>
                <a:latin typeface="Proxima Nova"/>
                <a:ea typeface="+mn-lt"/>
                <a:cs typeface="+mn-lt"/>
              </a:rPr>
              <a:t>Errors in systems that are affecting performance</a:t>
            </a:r>
            <a:endParaRPr lang="en-US" sz="1600">
              <a:latin typeface="Proxima Nova"/>
            </a:endParaRPr>
          </a:p>
          <a:p>
            <a:pPr marL="742950" lvl="1" indent="-285750">
              <a:buFont typeface="Arial"/>
              <a:buChar char="•"/>
            </a:pPr>
            <a:r>
              <a:rPr lang="en-US" sz="1600">
                <a:solidFill>
                  <a:srgbClr val="1C0140"/>
                </a:solidFill>
                <a:latin typeface="Proxima Nova"/>
                <a:ea typeface="+mn-lt"/>
                <a:cs typeface="+mn-lt"/>
              </a:rPr>
              <a:t>Inventory and documentation of systems</a:t>
            </a:r>
            <a:endParaRPr lang="en-US" sz="1600">
              <a:latin typeface="Proxima Nova"/>
            </a:endParaRPr>
          </a:p>
          <a:p>
            <a:pPr marL="742950" lvl="1" indent="-285750">
              <a:buFont typeface="Arial"/>
              <a:buChar char="•"/>
            </a:pPr>
            <a:r>
              <a:rPr lang="en-US" sz="1600">
                <a:solidFill>
                  <a:srgbClr val="1C0140"/>
                </a:solidFill>
                <a:latin typeface="Proxima Nova"/>
                <a:ea typeface="+mn-lt"/>
                <a:cs typeface="+mn-lt"/>
              </a:rPr>
              <a:t>Capacity limitations</a:t>
            </a:r>
            <a:endParaRPr lang="en-US" sz="1600">
              <a:latin typeface="Proxima Nova"/>
            </a:endParaRPr>
          </a:p>
          <a:p>
            <a:pPr marL="285750" indent="-285750">
              <a:buFont typeface="Arial"/>
              <a:buChar char="•"/>
            </a:pPr>
            <a:r>
              <a:rPr lang="en-US" sz="1600">
                <a:solidFill>
                  <a:srgbClr val="1C0140"/>
                </a:solidFill>
                <a:latin typeface="Proxima Nova"/>
                <a:ea typeface="+mn-lt"/>
                <a:cs typeface="+mn-lt"/>
              </a:rPr>
              <a:t>Customer/Computer Support</a:t>
            </a:r>
            <a:endParaRPr lang="en-US" sz="1600">
              <a:latin typeface="Proxima Nova"/>
            </a:endParaRPr>
          </a:p>
          <a:p>
            <a:pPr marL="742950" lvl="1" indent="-285750">
              <a:buFont typeface="Arial"/>
              <a:buChar char="•"/>
            </a:pPr>
            <a:r>
              <a:rPr lang="en-US" sz="1600" dirty="0" err="1">
                <a:solidFill>
                  <a:srgbClr val="1C0140"/>
                </a:solidFill>
                <a:latin typeface="Proxima Nova"/>
                <a:ea typeface="+mn-lt"/>
                <a:cs typeface="+mn-lt"/>
              </a:rPr>
              <a:t>HelpDesk</a:t>
            </a:r>
            <a:r>
              <a:rPr lang="en-US" sz="1600" dirty="0">
                <a:solidFill>
                  <a:srgbClr val="1C0140"/>
                </a:solidFill>
                <a:latin typeface="Proxima Nova"/>
                <a:ea typeface="+mn-lt"/>
                <a:cs typeface="+mn-lt"/>
              </a:rPr>
              <a:t>– Onsite or Remote assistance with day to day user and computer problems from Tier 1 to Tier 3</a:t>
            </a:r>
            <a:endParaRPr lang="en-US" sz="1600" dirty="0">
              <a:latin typeface="Proxima Nova"/>
            </a:endParaRPr>
          </a:p>
          <a:p>
            <a:pPr marL="742950" lvl="1" indent="-285750">
              <a:buFont typeface="Arial"/>
              <a:buChar char="•"/>
            </a:pPr>
            <a:r>
              <a:rPr lang="en-US" sz="1600" dirty="0">
                <a:solidFill>
                  <a:srgbClr val="1C0140"/>
                </a:solidFill>
                <a:latin typeface="Proxima Nova"/>
                <a:ea typeface="+mn-lt"/>
                <a:cs typeface="+mn-lt"/>
              </a:rPr>
              <a:t>Server Administration– Upkeep, maintenance, and optimization of business critical servers to prevent failures and downtime</a:t>
            </a:r>
            <a:endParaRPr lang="en-US" sz="1600" dirty="0">
              <a:latin typeface="Proxima Nova"/>
            </a:endParaRPr>
          </a:p>
          <a:p>
            <a:pPr marL="742950" lvl="1" indent="-285750">
              <a:buFont typeface="Arial"/>
              <a:buChar char="•"/>
            </a:pPr>
            <a:r>
              <a:rPr lang="en-US" sz="1600">
                <a:solidFill>
                  <a:srgbClr val="1C0140"/>
                </a:solidFill>
                <a:latin typeface="Proxima Nova"/>
                <a:ea typeface="+mn-lt"/>
                <a:cs typeface="+mn-lt"/>
              </a:rPr>
              <a:t>Break-Fix– On-Call support to resolve issues when they arise</a:t>
            </a:r>
            <a:endParaRPr lang="en-US" sz="1600">
              <a:latin typeface="Proxima Nova"/>
            </a:endParaRPr>
          </a:p>
          <a:p>
            <a:pPr marL="285750" indent="-285750">
              <a:buFont typeface="Arial"/>
              <a:buChar char="•"/>
            </a:pPr>
            <a:r>
              <a:rPr lang="en-US" sz="1600">
                <a:solidFill>
                  <a:srgbClr val="1C0140"/>
                </a:solidFill>
                <a:latin typeface="Proxima Nova"/>
                <a:ea typeface="+mn-lt"/>
                <a:cs typeface="+mn-lt"/>
              </a:rPr>
              <a:t>Business Continuity and Disaster Recovery</a:t>
            </a:r>
            <a:endParaRPr lang="en-US" sz="1600">
              <a:latin typeface="Proxima Nova"/>
            </a:endParaRPr>
          </a:p>
          <a:p>
            <a:pPr marL="742950" lvl="1" indent="-285750">
              <a:buFont typeface="Arial"/>
              <a:buChar char="•"/>
            </a:pPr>
            <a:r>
              <a:rPr lang="en-US" sz="1600">
                <a:solidFill>
                  <a:srgbClr val="1C0140"/>
                </a:solidFill>
                <a:latin typeface="Proxima Nova"/>
                <a:ea typeface="+mn-lt"/>
                <a:cs typeface="+mn-lt"/>
              </a:rPr>
              <a:t>Backup and Recovery– Backing up company data so it can be restored if accidentally damaged or deleted</a:t>
            </a:r>
            <a:endParaRPr lang="en-US" sz="1600">
              <a:latin typeface="Proxima Nova"/>
            </a:endParaRPr>
          </a:p>
          <a:p>
            <a:pPr marL="742950" lvl="1" indent="-285750">
              <a:buFont typeface="Arial"/>
              <a:buChar char="•"/>
            </a:pPr>
            <a:r>
              <a:rPr lang="en-US" sz="1600">
                <a:solidFill>
                  <a:srgbClr val="1C0140"/>
                </a:solidFill>
                <a:latin typeface="Proxima Nova"/>
                <a:ea typeface="+mn-lt"/>
                <a:cs typeface="+mn-lt"/>
              </a:rPr>
              <a:t>Off-site replication– Save data to a different site, or to cloud so it can be accessed even if the entire site is destroyed</a:t>
            </a:r>
            <a:endParaRPr lang="en-US" sz="1600">
              <a:latin typeface="Proxima Nova"/>
            </a:endParaRPr>
          </a:p>
          <a:p>
            <a:pPr marL="742950" lvl="1" indent="-285750">
              <a:buFont typeface="Arial"/>
              <a:buChar char="•"/>
            </a:pPr>
            <a:r>
              <a:rPr lang="en-US" sz="1600">
                <a:solidFill>
                  <a:srgbClr val="1C0140"/>
                </a:solidFill>
                <a:latin typeface="Proxima Nova"/>
                <a:ea typeface="+mn-lt"/>
                <a:cs typeface="+mn-lt"/>
              </a:rPr>
              <a:t>Failover/Clustering– Group servers together so if one crashes, the other can handle the load</a:t>
            </a:r>
            <a:endParaRPr lang="en-US" sz="1600">
              <a:latin typeface="Proxima Nova"/>
            </a:endParaRPr>
          </a:p>
          <a:p>
            <a:pPr marL="285750" indent="-285750">
              <a:buFont typeface="Arial"/>
              <a:buChar char="•"/>
            </a:pPr>
            <a:r>
              <a:rPr lang="en-US" sz="1600">
                <a:solidFill>
                  <a:srgbClr val="1C0140"/>
                </a:solidFill>
                <a:latin typeface="Proxima Nova"/>
                <a:ea typeface="+mn-lt"/>
                <a:cs typeface="+mn-lt"/>
              </a:rPr>
              <a:t>Cloud migration</a:t>
            </a:r>
            <a:endParaRPr lang="en-US" sz="1600">
              <a:latin typeface="Proxima Nova"/>
            </a:endParaRPr>
          </a:p>
          <a:p>
            <a:pPr marL="742950" lvl="1" indent="-285750">
              <a:buFont typeface="Arial"/>
              <a:buChar char="•"/>
            </a:pPr>
            <a:r>
              <a:rPr lang="en-US" sz="1600">
                <a:solidFill>
                  <a:srgbClr val="1C0140"/>
                </a:solidFill>
                <a:latin typeface="Proxima Nova"/>
                <a:ea typeface="+mn-lt"/>
                <a:cs typeface="+mn-lt"/>
              </a:rPr>
              <a:t>Create a plan to move services to the cloud to eliminate on prem maintenance of servers.</a:t>
            </a:r>
            <a:endParaRPr lang="en-US" sz="1600">
              <a:latin typeface="Proxima Nova"/>
            </a:endParaRPr>
          </a:p>
          <a:p>
            <a:pPr marL="742950" lvl="1" indent="-285750">
              <a:buFont typeface="Arial"/>
              <a:buChar char="•"/>
            </a:pPr>
            <a:r>
              <a:rPr lang="en-US" sz="1600">
                <a:solidFill>
                  <a:srgbClr val="1C0140"/>
                </a:solidFill>
                <a:latin typeface="Proxima Nova"/>
                <a:ea typeface="+mn-lt"/>
                <a:cs typeface="+mn-lt"/>
              </a:rPr>
              <a:t>Setup of full cloud, or hybrid cloud environment.</a:t>
            </a:r>
            <a:endParaRPr lang="en-US" sz="1600">
              <a:latin typeface="Proxima Nova"/>
            </a:endParaRPr>
          </a:p>
          <a:p>
            <a:pPr marL="742950" lvl="1" indent="-285750">
              <a:buFont typeface="Arial"/>
              <a:buChar char="•"/>
            </a:pPr>
            <a:r>
              <a:rPr lang="en-US" sz="1600">
                <a:solidFill>
                  <a:srgbClr val="1C0140"/>
                </a:solidFill>
                <a:latin typeface="Proxima Nova"/>
                <a:ea typeface="+mn-lt"/>
                <a:cs typeface="+mn-lt"/>
              </a:rPr>
              <a:t>Office 365, Azure, and Amazon AWS solutions to meet business needs.</a:t>
            </a:r>
            <a:endParaRPr lang="en-US" sz="1600">
              <a:latin typeface="Proxima Nova"/>
            </a:endParaRPr>
          </a:p>
          <a:p>
            <a:pPr marL="742950" lvl="1" indent="-285750">
              <a:buFont typeface="Arial"/>
              <a:buChar char="•"/>
            </a:pPr>
            <a:r>
              <a:rPr lang="en-US" sz="1600">
                <a:solidFill>
                  <a:srgbClr val="1C0140"/>
                </a:solidFill>
                <a:latin typeface="Proxima Nova"/>
                <a:ea typeface="+mn-lt"/>
                <a:cs typeface="+mn-lt"/>
              </a:rPr>
              <a:t>Save on energy consumption, server cooling costs, and hardware licensing by migrating services to the cloud.</a:t>
            </a:r>
            <a:endParaRPr lang="en-US" sz="1600">
              <a:latin typeface="Proxima Nova"/>
            </a:endParaRPr>
          </a:p>
          <a:p>
            <a:pPr algn="l">
              <a:lnSpc>
                <a:spcPts val="3590"/>
              </a:lnSpc>
            </a:pPr>
            <a:endParaRPr lang="en-US" sz="1600" dirty="0">
              <a:solidFill>
                <a:srgbClr val="1C0140"/>
              </a:solidFill>
              <a:latin typeface="Proxima Nova"/>
              <a:ea typeface="Proxima Nova"/>
              <a:cs typeface="Proxima Nova"/>
            </a:endParaRPr>
          </a:p>
          <a:p>
            <a:pPr>
              <a:lnSpc>
                <a:spcPts val="3590"/>
              </a:lnSpc>
            </a:pPr>
            <a:endParaRPr lang="en-US" sz="1600">
              <a:solidFill>
                <a:srgbClr val="1C0140"/>
              </a:solidFill>
              <a:latin typeface="Proxima Nova"/>
              <a:ea typeface="Proxima Nova"/>
              <a:cs typeface="Proxima Nova"/>
            </a:endParaRPr>
          </a:p>
        </p:txBody>
      </p:sp>
      <p:sp>
        <p:nvSpPr>
          <p:cNvPr id="4" name="Freeform 4"/>
          <p:cNvSpPr/>
          <p:nvPr/>
        </p:nvSpPr>
        <p:spPr>
          <a:xfrm>
            <a:off x="-2027" y="3959378"/>
            <a:ext cx="6503276" cy="4114800"/>
          </a:xfrm>
          <a:custGeom>
            <a:avLst/>
            <a:gdLst/>
            <a:ahLst/>
            <a:cxnLst/>
            <a:rect l="l" t="t" r="r" b="b"/>
            <a:pathLst>
              <a:path w="6503276" h="4114800">
                <a:moveTo>
                  <a:pt x="0" y="0"/>
                </a:moveTo>
                <a:lnTo>
                  <a:pt x="6503276" y="0"/>
                </a:lnTo>
                <a:lnTo>
                  <a:pt x="6503276"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6" name="Freeform 6"/>
          <p:cNvSpPr/>
          <p:nvPr/>
        </p:nvSpPr>
        <p:spPr>
          <a:xfrm>
            <a:off x="3879662" y="7226004"/>
            <a:ext cx="4100910" cy="2878093"/>
          </a:xfrm>
          <a:custGeom>
            <a:avLst/>
            <a:gdLst/>
            <a:ahLst/>
            <a:cxnLst/>
            <a:rect l="l" t="t" r="r" b="b"/>
            <a:pathLst>
              <a:path w="4100910" h="2878093">
                <a:moveTo>
                  <a:pt x="0" y="0"/>
                </a:moveTo>
                <a:lnTo>
                  <a:pt x="4100910" y="0"/>
                </a:lnTo>
                <a:lnTo>
                  <a:pt x="4100910" y="2878094"/>
                </a:lnTo>
                <a:lnTo>
                  <a:pt x="0" y="2878094"/>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7" name="Freeform 7"/>
          <p:cNvSpPr/>
          <p:nvPr/>
        </p:nvSpPr>
        <p:spPr>
          <a:xfrm>
            <a:off x="474514" y="110099"/>
            <a:ext cx="2708287" cy="4114800"/>
          </a:xfrm>
          <a:custGeom>
            <a:avLst/>
            <a:gdLst/>
            <a:ahLst/>
            <a:cxnLst/>
            <a:rect l="l" t="t" r="r" b="b"/>
            <a:pathLst>
              <a:path w="2708287" h="4114800">
                <a:moveTo>
                  <a:pt x="0" y="0"/>
                </a:moveTo>
                <a:lnTo>
                  <a:pt x="2708286" y="0"/>
                </a:lnTo>
                <a:lnTo>
                  <a:pt x="2708286"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p:cNvSpPr/>
          <p:nvPr/>
        </p:nvSpPr>
        <p:spPr>
          <a:xfrm flipH="1">
            <a:off x="5057317" y="1363851"/>
            <a:ext cx="2551176" cy="4114800"/>
          </a:xfrm>
          <a:custGeom>
            <a:avLst/>
            <a:gdLst/>
            <a:ahLst/>
            <a:cxnLst/>
            <a:rect l="l" t="t" r="r" b="b"/>
            <a:pathLst>
              <a:path w="2551176" h="4114800">
                <a:moveTo>
                  <a:pt x="2551176" y="0"/>
                </a:moveTo>
                <a:lnTo>
                  <a:pt x="0" y="0"/>
                </a:lnTo>
                <a:lnTo>
                  <a:pt x="0" y="4114800"/>
                </a:lnTo>
                <a:lnTo>
                  <a:pt x="2551176" y="4114800"/>
                </a:lnTo>
                <a:lnTo>
                  <a:pt x="2551176" y="0"/>
                </a:lnTo>
                <a:close/>
              </a:path>
            </a:pathLst>
          </a:custGeom>
          <a:blipFill>
            <a:blip>
              <a:extLst>
                <a:ext uri="{96DAC541-7B7A-43D3-8B79-37D633B846F1}">
                  <asvg:svgBlip xmlns:asvg="http://schemas.microsoft.com/office/drawing/2016/SVG/main" r:embed="rId5"/>
                </a:ext>
              </a:extLst>
            </a:blip>
            <a:stretch>
              <a:fillRect/>
            </a:stretch>
          </a:blipFill>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9FCDFF"/>
        </a:solidFill>
        <a:effectLst/>
      </p:bgPr>
    </p:bg>
    <p:spTree>
      <p:nvGrpSpPr>
        <p:cNvPr id="1" name=""/>
        <p:cNvGrpSpPr/>
        <p:nvPr/>
      </p:nvGrpSpPr>
      <p:grpSpPr>
        <a:xfrm>
          <a:off x="0" y="0"/>
          <a:ext cx="0" cy="0"/>
          <a:chOff x="0" y="0"/>
          <a:chExt cx="0" cy="0"/>
        </a:xfrm>
      </p:grpSpPr>
      <p:sp>
        <p:nvSpPr>
          <p:cNvPr id="2" name="TextBox 2"/>
          <p:cNvSpPr txBox="1"/>
          <p:nvPr/>
        </p:nvSpPr>
        <p:spPr>
          <a:xfrm>
            <a:off x="8810211" y="5022786"/>
            <a:ext cx="2045251" cy="356323"/>
          </a:xfrm>
          <a:prstGeom prst="rect">
            <a:avLst/>
          </a:prstGeom>
        </p:spPr>
        <p:txBody>
          <a:bodyPr lIns="0" tIns="0" rIns="0" bIns="0" rtlCol="0" anchor="t">
            <a:spAutoFit/>
          </a:bodyPr>
          <a:lstStyle/>
          <a:p>
            <a:pPr algn="l">
              <a:lnSpc>
                <a:spcPts val="2935"/>
              </a:lnSpc>
            </a:pPr>
            <a:r>
              <a:rPr lang="en-US" sz="2096">
                <a:solidFill>
                  <a:srgbClr val="1C0140"/>
                </a:solidFill>
                <a:latin typeface="Proxima Nova"/>
                <a:ea typeface="Proxima Nova"/>
                <a:cs typeface="Proxima Nova"/>
                <a:sym typeface="Proxima Nova"/>
              </a:rPr>
              <a:t>EMAIL</a:t>
            </a:r>
          </a:p>
        </p:txBody>
      </p:sp>
      <p:sp>
        <p:nvSpPr>
          <p:cNvPr id="3" name="TextBox 3"/>
          <p:cNvSpPr txBox="1"/>
          <p:nvPr/>
        </p:nvSpPr>
        <p:spPr>
          <a:xfrm>
            <a:off x="8810211" y="6578972"/>
            <a:ext cx="2045251" cy="356323"/>
          </a:xfrm>
          <a:prstGeom prst="rect">
            <a:avLst/>
          </a:prstGeom>
        </p:spPr>
        <p:txBody>
          <a:bodyPr lIns="0" tIns="0" rIns="0" bIns="0" rtlCol="0" anchor="t">
            <a:spAutoFit/>
          </a:bodyPr>
          <a:lstStyle/>
          <a:p>
            <a:pPr algn="l">
              <a:lnSpc>
                <a:spcPts val="2935"/>
              </a:lnSpc>
            </a:pPr>
            <a:r>
              <a:rPr lang="en-US" sz="2096">
                <a:solidFill>
                  <a:srgbClr val="1C0140"/>
                </a:solidFill>
                <a:latin typeface="Proxima Nova"/>
                <a:ea typeface="Proxima Nova"/>
                <a:cs typeface="Proxima Nova"/>
                <a:sym typeface="Proxima Nova"/>
              </a:rPr>
              <a:t>ADDRESS</a:t>
            </a:r>
          </a:p>
        </p:txBody>
      </p:sp>
      <p:sp>
        <p:nvSpPr>
          <p:cNvPr id="4" name="TextBox 4"/>
          <p:cNvSpPr txBox="1"/>
          <p:nvPr/>
        </p:nvSpPr>
        <p:spPr>
          <a:xfrm>
            <a:off x="13639449" y="5022786"/>
            <a:ext cx="2045251" cy="356323"/>
          </a:xfrm>
          <a:prstGeom prst="rect">
            <a:avLst/>
          </a:prstGeom>
        </p:spPr>
        <p:txBody>
          <a:bodyPr lIns="0" tIns="0" rIns="0" bIns="0" rtlCol="0" anchor="t">
            <a:spAutoFit/>
          </a:bodyPr>
          <a:lstStyle/>
          <a:p>
            <a:pPr algn="l">
              <a:lnSpc>
                <a:spcPts val="2935"/>
              </a:lnSpc>
            </a:pPr>
            <a:r>
              <a:rPr lang="en-US" sz="2096">
                <a:solidFill>
                  <a:srgbClr val="1C0140"/>
                </a:solidFill>
                <a:latin typeface="Proxima Nova"/>
                <a:ea typeface="Proxima Nova"/>
                <a:cs typeface="Proxima Nova"/>
                <a:sym typeface="Proxima Nova"/>
              </a:rPr>
              <a:t>PHONE</a:t>
            </a:r>
          </a:p>
        </p:txBody>
      </p:sp>
      <p:sp>
        <p:nvSpPr>
          <p:cNvPr id="5" name="TextBox 5"/>
          <p:cNvSpPr txBox="1"/>
          <p:nvPr/>
        </p:nvSpPr>
        <p:spPr>
          <a:xfrm>
            <a:off x="13639449" y="6578972"/>
            <a:ext cx="2045251" cy="356323"/>
          </a:xfrm>
          <a:prstGeom prst="rect">
            <a:avLst/>
          </a:prstGeom>
        </p:spPr>
        <p:txBody>
          <a:bodyPr lIns="0" tIns="0" rIns="0" bIns="0" rtlCol="0" anchor="t">
            <a:spAutoFit/>
          </a:bodyPr>
          <a:lstStyle/>
          <a:p>
            <a:pPr algn="l">
              <a:lnSpc>
                <a:spcPts val="2935"/>
              </a:lnSpc>
            </a:pPr>
            <a:r>
              <a:rPr lang="en-US" sz="2096">
                <a:solidFill>
                  <a:srgbClr val="1C0140"/>
                </a:solidFill>
                <a:latin typeface="Proxima Nova"/>
                <a:ea typeface="Proxima Nova"/>
                <a:cs typeface="Proxima Nova"/>
                <a:sym typeface="Proxima Nova"/>
              </a:rPr>
              <a:t>WEBSITE</a:t>
            </a:r>
          </a:p>
        </p:txBody>
      </p:sp>
      <p:sp>
        <p:nvSpPr>
          <p:cNvPr id="6" name="TextBox 6"/>
          <p:cNvSpPr txBox="1"/>
          <p:nvPr/>
        </p:nvSpPr>
        <p:spPr>
          <a:xfrm>
            <a:off x="8810211" y="5517164"/>
            <a:ext cx="3602915" cy="323303"/>
          </a:xfrm>
          <a:prstGeom prst="rect">
            <a:avLst/>
          </a:prstGeom>
        </p:spPr>
        <p:txBody>
          <a:bodyPr lIns="0" tIns="0" rIns="0" bIns="0" rtlCol="0" anchor="t">
            <a:spAutoFit/>
          </a:bodyPr>
          <a:lstStyle/>
          <a:p>
            <a:pPr algn="l">
              <a:lnSpc>
                <a:spcPts val="2655"/>
              </a:lnSpc>
            </a:pPr>
            <a:r>
              <a:rPr lang="en-US" sz="1896">
                <a:solidFill>
                  <a:srgbClr val="1C0140"/>
                </a:solidFill>
                <a:latin typeface="Proxima Nova"/>
                <a:ea typeface="Proxima Nova"/>
                <a:cs typeface="Proxima Nova"/>
                <a:sym typeface="Proxima Nova"/>
              </a:rPr>
              <a:t>robert@netseccom.com</a:t>
            </a:r>
          </a:p>
        </p:txBody>
      </p:sp>
      <p:sp>
        <p:nvSpPr>
          <p:cNvPr id="7" name="TextBox 7"/>
          <p:cNvSpPr txBox="1"/>
          <p:nvPr/>
        </p:nvSpPr>
        <p:spPr>
          <a:xfrm>
            <a:off x="8810211" y="7073350"/>
            <a:ext cx="2607118" cy="990053"/>
          </a:xfrm>
          <a:prstGeom prst="rect">
            <a:avLst/>
          </a:prstGeom>
        </p:spPr>
        <p:txBody>
          <a:bodyPr lIns="0" tIns="0" rIns="0" bIns="0" rtlCol="0" anchor="t">
            <a:spAutoFit/>
          </a:bodyPr>
          <a:lstStyle/>
          <a:p>
            <a:pPr algn="l">
              <a:lnSpc>
                <a:spcPts val="2655"/>
              </a:lnSpc>
            </a:pPr>
            <a:r>
              <a:rPr lang="en-US" sz="1896">
                <a:solidFill>
                  <a:srgbClr val="1C0140"/>
                </a:solidFill>
                <a:latin typeface="Proxima Nova"/>
                <a:ea typeface="Proxima Nova"/>
                <a:cs typeface="Proxima Nova"/>
                <a:sym typeface="Proxima Nova"/>
              </a:rPr>
              <a:t>306 W Redwood St STE 200 Baltimore, MD, 21201, USA</a:t>
            </a:r>
          </a:p>
        </p:txBody>
      </p:sp>
      <p:sp>
        <p:nvSpPr>
          <p:cNvPr id="8" name="TextBox 8"/>
          <p:cNvSpPr txBox="1"/>
          <p:nvPr/>
        </p:nvSpPr>
        <p:spPr>
          <a:xfrm>
            <a:off x="13639449" y="5517164"/>
            <a:ext cx="3265615" cy="323303"/>
          </a:xfrm>
          <a:prstGeom prst="rect">
            <a:avLst/>
          </a:prstGeom>
        </p:spPr>
        <p:txBody>
          <a:bodyPr lIns="0" tIns="0" rIns="0" bIns="0" rtlCol="0" anchor="t">
            <a:spAutoFit/>
          </a:bodyPr>
          <a:lstStyle/>
          <a:p>
            <a:pPr algn="l">
              <a:lnSpc>
                <a:spcPts val="2655"/>
              </a:lnSpc>
            </a:pPr>
            <a:r>
              <a:rPr lang="en-US" sz="1896">
                <a:solidFill>
                  <a:srgbClr val="1C0140"/>
                </a:solidFill>
                <a:latin typeface="Proxima Nova"/>
                <a:ea typeface="Proxima Nova"/>
                <a:cs typeface="Proxima Nova"/>
                <a:sym typeface="Proxima Nova"/>
              </a:rPr>
              <a:t>+1-240-462-4059</a:t>
            </a:r>
          </a:p>
        </p:txBody>
      </p:sp>
      <p:sp>
        <p:nvSpPr>
          <p:cNvPr id="9" name="TextBox 9"/>
          <p:cNvSpPr txBox="1"/>
          <p:nvPr/>
        </p:nvSpPr>
        <p:spPr>
          <a:xfrm>
            <a:off x="13639449" y="7073350"/>
            <a:ext cx="3265615" cy="323303"/>
          </a:xfrm>
          <a:prstGeom prst="rect">
            <a:avLst/>
          </a:prstGeom>
        </p:spPr>
        <p:txBody>
          <a:bodyPr lIns="0" tIns="0" rIns="0" bIns="0" rtlCol="0" anchor="t">
            <a:spAutoFit/>
          </a:bodyPr>
          <a:lstStyle/>
          <a:p>
            <a:pPr algn="l">
              <a:lnSpc>
                <a:spcPts val="2655"/>
              </a:lnSpc>
            </a:pPr>
            <a:r>
              <a:rPr lang="en-US" sz="1896">
                <a:solidFill>
                  <a:srgbClr val="1C0140"/>
                </a:solidFill>
                <a:latin typeface="Proxima Nova"/>
                <a:ea typeface="Proxima Nova"/>
                <a:cs typeface="Proxima Nova"/>
                <a:sym typeface="Proxima Nova"/>
              </a:rPr>
              <a:t>netseccom.com</a:t>
            </a:r>
          </a:p>
        </p:txBody>
      </p:sp>
      <p:sp>
        <p:nvSpPr>
          <p:cNvPr id="10" name="TextBox 10"/>
          <p:cNvSpPr txBox="1"/>
          <p:nvPr/>
        </p:nvSpPr>
        <p:spPr>
          <a:xfrm>
            <a:off x="8738241" y="3170032"/>
            <a:ext cx="5923833" cy="1409228"/>
          </a:xfrm>
          <a:prstGeom prst="rect">
            <a:avLst/>
          </a:prstGeom>
        </p:spPr>
        <p:txBody>
          <a:bodyPr lIns="0" tIns="0" rIns="0" bIns="0" rtlCol="0" anchor="t">
            <a:spAutoFit/>
          </a:bodyPr>
          <a:lstStyle/>
          <a:p>
            <a:pPr algn="l">
              <a:lnSpc>
                <a:spcPts val="10131"/>
              </a:lnSpc>
            </a:pPr>
            <a:r>
              <a:rPr lang="en-US" sz="11513" b="1" spc="-725">
                <a:solidFill>
                  <a:srgbClr val="1C0140"/>
                </a:solidFill>
                <a:latin typeface="Proxima Nova Bold"/>
                <a:ea typeface="Proxima Nova Bold"/>
                <a:cs typeface="Proxima Nova Bold"/>
                <a:sym typeface="Proxima Nova Bold"/>
              </a:rPr>
              <a:t>Contact</a:t>
            </a:r>
          </a:p>
        </p:txBody>
      </p:sp>
      <p:sp>
        <p:nvSpPr>
          <p:cNvPr id="12" name="Freeform 12"/>
          <p:cNvSpPr/>
          <p:nvPr/>
        </p:nvSpPr>
        <p:spPr>
          <a:xfrm flipH="1">
            <a:off x="5260312" y="76779"/>
            <a:ext cx="3375401" cy="4618087"/>
          </a:xfrm>
          <a:custGeom>
            <a:avLst/>
            <a:gdLst/>
            <a:ahLst/>
            <a:cxnLst/>
            <a:rect l="l" t="t" r="r" b="b"/>
            <a:pathLst>
              <a:path w="3375401" h="4618087">
                <a:moveTo>
                  <a:pt x="3375401" y="0"/>
                </a:moveTo>
                <a:lnTo>
                  <a:pt x="0" y="0"/>
                </a:lnTo>
                <a:lnTo>
                  <a:pt x="0" y="4618086"/>
                </a:lnTo>
                <a:lnTo>
                  <a:pt x="3375401" y="4618086"/>
                </a:lnTo>
                <a:lnTo>
                  <a:pt x="3375401" y="0"/>
                </a:lnTo>
                <a:close/>
              </a:path>
            </a:pathLst>
          </a:custGeom>
          <a:blipFill>
            <a:blip>
              <a:extLst>
                <a:ext uri="{96DAC541-7B7A-43D3-8B79-37D633B846F1}">
                  <asvg:svgBlip xmlns:asvg="http://schemas.microsoft.com/office/drawing/2016/SVG/main" r:embed="rId2"/>
                </a:ext>
              </a:extLst>
            </a:blip>
            <a:stretch>
              <a:fillRect/>
            </a:stretch>
          </a:blipFill>
        </p:spPr>
      </p:sp>
      <p:sp>
        <p:nvSpPr>
          <p:cNvPr id="13" name="Freeform 13"/>
          <p:cNvSpPr/>
          <p:nvPr/>
        </p:nvSpPr>
        <p:spPr>
          <a:xfrm>
            <a:off x="4243249" y="5371534"/>
            <a:ext cx="4142521" cy="2907297"/>
          </a:xfrm>
          <a:custGeom>
            <a:avLst/>
            <a:gdLst/>
            <a:ahLst/>
            <a:cxnLst/>
            <a:rect l="l" t="t" r="r" b="b"/>
            <a:pathLst>
              <a:path w="4142521" h="2907297">
                <a:moveTo>
                  <a:pt x="0" y="0"/>
                </a:moveTo>
                <a:lnTo>
                  <a:pt x="4142521" y="0"/>
                </a:lnTo>
                <a:lnTo>
                  <a:pt x="4142521" y="2907297"/>
                </a:lnTo>
                <a:lnTo>
                  <a:pt x="0" y="2907297"/>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14" name="Freeform 14"/>
          <p:cNvSpPr/>
          <p:nvPr/>
        </p:nvSpPr>
        <p:spPr>
          <a:xfrm>
            <a:off x="361542" y="7068640"/>
            <a:ext cx="4900719" cy="3154281"/>
          </a:xfrm>
          <a:custGeom>
            <a:avLst/>
            <a:gdLst/>
            <a:ahLst/>
            <a:cxnLst/>
            <a:rect l="l" t="t" r="r" b="b"/>
            <a:pathLst>
              <a:path w="4900719" h="3154281">
                <a:moveTo>
                  <a:pt x="0" y="0"/>
                </a:moveTo>
                <a:lnTo>
                  <a:pt x="4900719" y="0"/>
                </a:lnTo>
                <a:lnTo>
                  <a:pt x="4900719" y="3154281"/>
                </a:lnTo>
                <a:lnTo>
                  <a:pt x="0" y="3154281"/>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5" name="Freeform 15"/>
          <p:cNvSpPr/>
          <p:nvPr/>
        </p:nvSpPr>
        <p:spPr>
          <a:xfrm flipH="1">
            <a:off x="1250584" y="283069"/>
            <a:ext cx="2640678" cy="3752902"/>
          </a:xfrm>
          <a:custGeom>
            <a:avLst/>
            <a:gdLst/>
            <a:ahLst/>
            <a:cxnLst/>
            <a:rect l="l" t="t" r="r" b="b"/>
            <a:pathLst>
              <a:path w="2640678" h="3752902">
                <a:moveTo>
                  <a:pt x="2640678" y="0"/>
                </a:moveTo>
                <a:lnTo>
                  <a:pt x="0" y="0"/>
                </a:lnTo>
                <a:lnTo>
                  <a:pt x="0" y="3752902"/>
                </a:lnTo>
                <a:lnTo>
                  <a:pt x="2640678" y="3752902"/>
                </a:lnTo>
                <a:lnTo>
                  <a:pt x="2640678" y="0"/>
                </a:lnTo>
                <a:close/>
              </a:path>
            </a:pathLst>
          </a:custGeom>
          <a:blipFill>
            <a:blip>
              <a:extLst>
                <a:ext uri="{96DAC541-7B7A-43D3-8B79-37D633B846F1}">
                  <asvg:svgBlip xmlns:asvg="http://schemas.microsoft.com/office/drawing/2016/SVG/main" r:embed="rId5"/>
                </a:ext>
              </a:extLst>
            </a:blip>
            <a:stretch>
              <a:fillRect/>
            </a:stretch>
          </a:blipFill>
        </p:spPr>
      </p:sp>
      <p:sp>
        <p:nvSpPr>
          <p:cNvPr id="16" name="Freeform 16"/>
          <p:cNvSpPr/>
          <p:nvPr/>
        </p:nvSpPr>
        <p:spPr>
          <a:xfrm flipH="1">
            <a:off x="2810067" y="3730211"/>
            <a:ext cx="1302078" cy="2819460"/>
          </a:xfrm>
          <a:custGeom>
            <a:avLst/>
            <a:gdLst/>
            <a:ahLst/>
            <a:cxnLst/>
            <a:rect l="l" t="t" r="r" b="b"/>
            <a:pathLst>
              <a:path w="1302078" h="2819460">
                <a:moveTo>
                  <a:pt x="1302078" y="0"/>
                </a:moveTo>
                <a:lnTo>
                  <a:pt x="0" y="0"/>
                </a:lnTo>
                <a:lnTo>
                  <a:pt x="0" y="2819460"/>
                </a:lnTo>
                <a:lnTo>
                  <a:pt x="1302078" y="2819460"/>
                </a:lnTo>
                <a:lnTo>
                  <a:pt x="1302078" y="0"/>
                </a:lnTo>
                <a:close/>
              </a:path>
            </a:pathLst>
          </a:custGeom>
          <a:blipFill>
            <a:blip>
              <a:extLst>
                <a:ext uri="{96DAC541-7B7A-43D3-8B79-37D633B846F1}">
                  <asvg:svgBlip xmlns:asvg="http://schemas.microsoft.com/office/drawing/2016/SVG/main" r:embed="rId6"/>
                </a:ext>
              </a:extLst>
            </a:blip>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Custom</PresentationFormat>
  <Paragraphs>0</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Light Blue and Dark Blue Illustration Technology Startup Presentation</dc:title>
  <cp:revision>140</cp:revision>
  <dcterms:created xsi:type="dcterms:W3CDTF">2006-08-16T00:00:00Z</dcterms:created>
  <dcterms:modified xsi:type="dcterms:W3CDTF">2026-05-04T18:51:48Z</dcterms:modified>
  <dc:identifier>DAHIPDf53KE</dc:identifier>
</cp:coreProperties>
</file>